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7F7F7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5126" autoAdjust="0"/>
  </p:normalViewPr>
  <p:slideViewPr>
    <p:cSldViewPr snapToGrid="0">
      <p:cViewPr>
        <p:scale>
          <a:sx n="96" d="100"/>
          <a:sy n="96" d="100"/>
        </p:scale>
        <p:origin x="-1219" y="-5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-tstaka\VSProjects\AnalysisSpectrum\data_50WHalogen\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6"/>
            <c:marker>
              <c:symbol val="diamond"/>
              <c:size val="10"/>
              <c:spPr>
                <a:solidFill>
                  <a:srgbClr val="FF0000"/>
                </a:solidFill>
              </c:spPr>
            </c:marker>
            <c:bubble3D val="0"/>
          </c:dPt>
          <c:dPt>
            <c:idx val="8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2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5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7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8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20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24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26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xVal>
            <c:numRef>
              <c:f>Sheet1!$B$2:$B$28</c:f>
              <c:numCache>
                <c:formatCode>General</c:formatCode>
                <c:ptCount val="27"/>
                <c:pt idx="0">
                  <c:v>334</c:v>
                </c:pt>
                <c:pt idx="1">
                  <c:v>340</c:v>
                </c:pt>
                <c:pt idx="2">
                  <c:v>365</c:v>
                </c:pt>
                <c:pt idx="3">
                  <c:v>394</c:v>
                </c:pt>
                <c:pt idx="4">
                  <c:v>415</c:v>
                </c:pt>
                <c:pt idx="5">
                  <c:v>436</c:v>
                </c:pt>
                <c:pt idx="6">
                  <c:v>450</c:v>
                </c:pt>
                <c:pt idx="7">
                  <c:v>467</c:v>
                </c:pt>
                <c:pt idx="8">
                  <c:v>488</c:v>
                </c:pt>
                <c:pt idx="9">
                  <c:v>510</c:v>
                </c:pt>
                <c:pt idx="10">
                  <c:v>532</c:v>
                </c:pt>
                <c:pt idx="11">
                  <c:v>550</c:v>
                </c:pt>
                <c:pt idx="12">
                  <c:v>580</c:v>
                </c:pt>
                <c:pt idx="13">
                  <c:v>610</c:v>
                </c:pt>
                <c:pt idx="14">
                  <c:v>636</c:v>
                </c:pt>
                <c:pt idx="15">
                  <c:v>650</c:v>
                </c:pt>
                <c:pt idx="16">
                  <c:v>676</c:v>
                </c:pt>
                <c:pt idx="17">
                  <c:v>694</c:v>
                </c:pt>
                <c:pt idx="18">
                  <c:v>730</c:v>
                </c:pt>
                <c:pt idx="19">
                  <c:v>766</c:v>
                </c:pt>
                <c:pt idx="20">
                  <c:v>780</c:v>
                </c:pt>
                <c:pt idx="21">
                  <c:v>800</c:v>
                </c:pt>
                <c:pt idx="22">
                  <c:v>830</c:v>
                </c:pt>
                <c:pt idx="23">
                  <c:v>852</c:v>
                </c:pt>
                <c:pt idx="24">
                  <c:v>880</c:v>
                </c:pt>
                <c:pt idx="25">
                  <c:v>905</c:v>
                </c:pt>
                <c:pt idx="26">
                  <c:v>940</c:v>
                </c:pt>
              </c:numCache>
            </c:numRef>
          </c:xVal>
          <c:yVal>
            <c:numRef>
              <c:f>Sheet1!$H$2:$H$28</c:f>
              <c:numCache>
                <c:formatCode>General</c:formatCode>
                <c:ptCount val="27"/>
                <c:pt idx="0">
                  <c:v>2.0642968765994041E-4</c:v>
                </c:pt>
                <c:pt idx="1">
                  <c:v>2.0786634490333275E-4</c:v>
                </c:pt>
                <c:pt idx="2">
                  <c:v>3.18758325877681E-4</c:v>
                </c:pt>
                <c:pt idx="3">
                  <c:v>3.7108856596824768E-3</c:v>
                </c:pt>
                <c:pt idx="4">
                  <c:v>1.0514355617922444E-2</c:v>
                </c:pt>
                <c:pt idx="5">
                  <c:v>2.3891071211148741E-2</c:v>
                </c:pt>
                <c:pt idx="6">
                  <c:v>4.1330900414152369E-2</c:v>
                </c:pt>
                <c:pt idx="7">
                  <c:v>4.3175164254818453E-2</c:v>
                </c:pt>
                <c:pt idx="8">
                  <c:v>4.9191121565985124E-2</c:v>
                </c:pt>
                <c:pt idx="9">
                  <c:v>4.7476403802688069E-2</c:v>
                </c:pt>
                <c:pt idx="10">
                  <c:v>4.740847685239892E-2</c:v>
                </c:pt>
                <c:pt idx="11">
                  <c:v>5.4781199795563673E-2</c:v>
                </c:pt>
                <c:pt idx="12">
                  <c:v>5.2998128574358309E-2</c:v>
                </c:pt>
                <c:pt idx="13">
                  <c:v>5.1624751592983492E-2</c:v>
                </c:pt>
                <c:pt idx="14">
                  <c:v>5.862313553316683E-2</c:v>
                </c:pt>
                <c:pt idx="15">
                  <c:v>5.6394049581196447E-2</c:v>
                </c:pt>
                <c:pt idx="16">
                  <c:v>5.6296446679723479E-2</c:v>
                </c:pt>
                <c:pt idx="17">
                  <c:v>5.3515594555212716E-2</c:v>
                </c:pt>
                <c:pt idx="18">
                  <c:v>4.8648379396754773E-2</c:v>
                </c:pt>
                <c:pt idx="19">
                  <c:v>4.8691232188592865E-2</c:v>
                </c:pt>
                <c:pt idx="20">
                  <c:v>4.6311297226066285E-2</c:v>
                </c:pt>
                <c:pt idx="21">
                  <c:v>4.6284539484908092E-2</c:v>
                </c:pt>
                <c:pt idx="22">
                  <c:v>4.3508311600899477E-2</c:v>
                </c:pt>
                <c:pt idx="23">
                  <c:v>4.1794110136299273E-2</c:v>
                </c:pt>
                <c:pt idx="24">
                  <c:v>3.4454295623115958E-2</c:v>
                </c:pt>
                <c:pt idx="25">
                  <c:v>2.2758020049270154E-2</c:v>
                </c:pt>
                <c:pt idx="26">
                  <c:v>1.5885074244650521E-2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11232"/>
        <c:axId val="37546816"/>
      </c:scatterChart>
      <c:valAx>
        <c:axId val="33711232"/>
        <c:scaling>
          <c:orientation val="minMax"/>
          <c:max val="950"/>
          <c:min val="35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baseline="0" dirty="0" smtClean="0"/>
                  <a:t>Wavelength </a:t>
                </a:r>
                <a:r>
                  <a:rPr lang="en-US" sz="1800" b="0" baseline="0" dirty="0"/>
                  <a:t>[nm]</a:t>
                </a:r>
                <a:endParaRPr lang="en-US" sz="18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7546816"/>
        <c:crosses val="autoZero"/>
        <c:crossBetween val="midCat"/>
      </c:valAx>
      <c:valAx>
        <c:axId val="37546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 baseline="0" dirty="0" smtClean="0"/>
                  <a:t> Radiance ratio</a:t>
                </a:r>
                <a:endParaRPr lang="en-US" sz="18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3711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3F54-6F6F-43E0-83FB-F743CDCD12E7}" type="datetimeFigureOut">
              <a:rPr kumimoji="1" lang="ja-JP" altLang="en-US" smtClean="0"/>
              <a:t>2013/6/2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288D5-6585-4F32-9B32-46B9ECB76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12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2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2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68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6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120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8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5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77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7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98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23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0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16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27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288D5-6585-4F32-9B32-46B9ECB767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1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557-FDF3-4E84-AB99-DD09329DC0AA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4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291-4684-4307-981E-8D5E0FA00DE0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8A0D-2E6F-4552-93F1-0A441CFA3F58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1034712"/>
            <a:ext cx="8650705" cy="53540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2997-57A6-498E-B74B-D6325CB3EEBA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35E3-EDF4-4142-A07D-7D828C3AE2D6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4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AB8-204A-4E9D-A7AD-668442FF6313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9B1-8038-4DD5-9C2B-E59493CBC525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97F9-92C4-4B63-AFC4-1BA76C9C57C7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8B0-6FB2-4F03-A83F-556F81507EB4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9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7CF-03BF-47CA-86B2-13527B34B298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32775"/>
            <a:ext cx="8650705" cy="717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034720"/>
            <a:ext cx="8650705" cy="535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489788"/>
            <a:ext cx="1455821" cy="231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C816-930D-4ADF-8E3D-28B82ECECCF0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769" y="6489790"/>
            <a:ext cx="5510464" cy="23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7546" y="6489790"/>
            <a:ext cx="1455821" cy="23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37.png"/><Relationship Id="rId5" Type="http://schemas.microsoft.com/office/2007/relationships/hdphoto" Target="../media/hdphoto5.wdp"/><Relationship Id="rId1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64.png"/><Relationship Id="rId9" Type="http://schemas.openxmlformats.org/officeDocument/2006/relationships/image" Target="../media/image61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4.wdp"/><Relationship Id="rId3" Type="http://schemas.openxmlformats.org/officeDocument/2006/relationships/image" Target="../media/image85.png"/><Relationship Id="rId7" Type="http://schemas.openxmlformats.org/officeDocument/2006/relationships/image" Target="../media/image40.png"/><Relationship Id="rId12" Type="http://schemas.openxmlformats.org/officeDocument/2006/relationships/image" Target="../media/image63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59.png"/><Relationship Id="rId5" Type="http://schemas.openxmlformats.org/officeDocument/2006/relationships/image" Target="../media/image38.png"/><Relationship Id="rId15" Type="http://schemas.microsoft.com/office/2007/relationships/hdphoto" Target="../media/hdphoto5.wdp"/><Relationship Id="rId10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90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6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1.wdp"/><Relationship Id="rId18" Type="http://schemas.openxmlformats.org/officeDocument/2006/relationships/image" Target="../media/image63.png"/><Relationship Id="rId3" Type="http://schemas.openxmlformats.org/officeDocument/2006/relationships/image" Target="../media/image37.png"/><Relationship Id="rId21" Type="http://schemas.microsoft.com/office/2007/relationships/hdphoto" Target="../media/hdphoto5.wdp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17" Type="http://schemas.microsoft.com/office/2007/relationships/hdphoto" Target="../media/hdphoto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5" Type="http://schemas.microsoft.com/office/2007/relationships/hdphoto" Target="../media/hdphoto2.wdp"/><Relationship Id="rId10" Type="http://schemas.openxmlformats.org/officeDocument/2006/relationships/image" Target="../media/image59.png"/><Relationship Id="rId19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42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0326" y="1367557"/>
            <a:ext cx="8715122" cy="1527414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5400" b="1" dirty="0" smtClean="0"/>
              <a:t>Enhanced Photometric Stereo with Multispectral Images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3613" y="3440200"/>
            <a:ext cx="8626110" cy="1249361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u="sng" dirty="0" smtClean="0"/>
              <a:t>Tsuyoshi Takatani</a:t>
            </a:r>
            <a:r>
              <a:rPr kumimoji="1" lang="en-US" altLang="ja-JP" sz="2800" baseline="30000" dirty="0" smtClean="0"/>
              <a:t>†</a:t>
            </a:r>
            <a:r>
              <a:rPr kumimoji="1" lang="en-US" altLang="ja-JP" sz="2800" dirty="0" smtClean="0"/>
              <a:t>   Yasuyuki Matsushita</a:t>
            </a:r>
            <a:r>
              <a:rPr kumimoji="1" lang="en-US" altLang="ja-JP" sz="2800" baseline="30000" dirty="0" smtClean="0"/>
              <a:t>‡</a:t>
            </a:r>
            <a:r>
              <a:rPr kumimoji="1" lang="en-US" altLang="ja-JP" sz="2800" dirty="0" smtClean="0"/>
              <a:t>   Stephen Lin</a:t>
            </a:r>
            <a:r>
              <a:rPr kumimoji="1" lang="en-US" altLang="ja-JP" sz="2800" baseline="30000" dirty="0" smtClean="0"/>
              <a:t>‡</a:t>
            </a:r>
          </a:p>
          <a:p>
            <a:r>
              <a:rPr kumimoji="1" lang="en-US" altLang="ja-JP" sz="2800" dirty="0" smtClean="0"/>
              <a:t>Yasuhiro Mukaigawa</a:t>
            </a:r>
            <a:r>
              <a:rPr kumimoji="1" lang="en-US" altLang="ja-JP" sz="2800" baseline="30000" dirty="0" smtClean="0"/>
              <a:t>†</a:t>
            </a:r>
            <a:r>
              <a:rPr kumimoji="1" lang="en-US" altLang="ja-JP" sz="2800" dirty="0" smtClean="0"/>
              <a:t>   Yasushi Yagi</a:t>
            </a:r>
            <a:r>
              <a:rPr kumimoji="1" lang="en-US" altLang="ja-JP" sz="2800" baseline="30000" dirty="0" smtClean="0"/>
              <a:t>†</a:t>
            </a:r>
            <a:endParaRPr kumimoji="1" lang="ja-JP" altLang="en-US" sz="2800" baseline="30000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45062" y="4806406"/>
            <a:ext cx="8626110" cy="1249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2800" baseline="300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75129" y="4806405"/>
            <a:ext cx="8626110" cy="1249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2800" baseline="30000" dirty="0"/>
          </a:p>
        </p:txBody>
      </p:sp>
      <p:sp>
        <p:nvSpPr>
          <p:cNvPr id="6" name="正方形/長方形 5"/>
          <p:cNvSpPr/>
          <p:nvPr/>
        </p:nvSpPr>
        <p:spPr>
          <a:xfrm>
            <a:off x="1157187" y="5068395"/>
            <a:ext cx="6829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baseline="30000" dirty="0" smtClean="0"/>
              <a:t>†</a:t>
            </a:r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Osaka University</a:t>
            </a:r>
            <a:r>
              <a:rPr kumimoji="1" lang="en-US" altLang="ja-JP" sz="2800" dirty="0"/>
              <a:t>    </a:t>
            </a:r>
            <a:r>
              <a:rPr kumimoji="1" lang="en-US" altLang="ja-JP" sz="2800" baseline="30000" dirty="0" smtClean="0"/>
              <a:t>‡</a:t>
            </a:r>
            <a:r>
              <a:rPr kumimoji="1" lang="en-US" altLang="ja-JP" sz="2800" dirty="0" smtClean="0"/>
              <a:t> Microsoft Research Asia</a:t>
            </a: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265" y="253528"/>
            <a:ext cx="759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[11 – 4]  </a:t>
            </a:r>
            <a:r>
              <a:rPr lang="en-US" altLang="ja-JP" sz="2000" dirty="0" smtClean="0"/>
              <a:t>International </a:t>
            </a:r>
            <a:r>
              <a:rPr lang="en-US" altLang="ja-JP" sz="2000" dirty="0"/>
              <a:t>Conference on Machine Vision Applications </a:t>
            </a:r>
            <a:r>
              <a:rPr lang="en-US" altLang="ja-JP" sz="2000" dirty="0" smtClean="0"/>
              <a:t>2013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641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 for experiment on simulation images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effect of noise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The effect except SNR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3" y="1523678"/>
            <a:ext cx="1260000" cy="9718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12" y="1523677"/>
            <a:ext cx="1260000" cy="9718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3" y="2526086"/>
            <a:ext cx="1260000" cy="9718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12" y="2526086"/>
            <a:ext cx="1260000" cy="9718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28" y="1523678"/>
            <a:ext cx="1260000" cy="97183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16200000">
            <a:off x="3368874" y="1910194"/>
            <a:ext cx="1080809" cy="30777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Red channel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43273" y="2813728"/>
            <a:ext cx="88306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Grayscale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520887" y="1633707"/>
            <a:ext cx="52783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Ours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6448" y="312859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4.29 / 0.37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06604" y="209356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3.14 / 0.16</a:t>
            </a:r>
            <a:endParaRPr kumimoji="1" lang="ja-JP" altLang="en-US" sz="2000" b="1" u="sng" dirty="0">
              <a:solidFill>
                <a:schemeClr val="accent4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23296" y="2771220"/>
            <a:ext cx="194209" cy="1618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850012" y="1771331"/>
            <a:ext cx="194209" cy="1618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6730029">
            <a:off x="3447767" y="2593325"/>
            <a:ext cx="157561" cy="601016"/>
          </a:xfrm>
          <a:prstGeom prst="triangle">
            <a:avLst>
              <a:gd name="adj" fmla="val 488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11" t="25715" r="25359" b="58114"/>
          <a:stretch/>
        </p:blipFill>
        <p:spPr>
          <a:xfrm>
            <a:off x="3785789" y="2703746"/>
            <a:ext cx="883884" cy="73843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23" name="二等辺三角形 22"/>
          <p:cNvSpPr/>
          <p:nvPr/>
        </p:nvSpPr>
        <p:spPr>
          <a:xfrm rot="16730029">
            <a:off x="5274482" y="1594818"/>
            <a:ext cx="157561" cy="601016"/>
          </a:xfrm>
          <a:prstGeom prst="triangle">
            <a:avLst>
              <a:gd name="adj" fmla="val 488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0" t="25761" r="25559" b="57822"/>
          <a:stretch/>
        </p:blipFill>
        <p:spPr>
          <a:xfrm>
            <a:off x="5592920" y="1634783"/>
            <a:ext cx="872697" cy="74962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4947116" y="2739722"/>
            <a:ext cx="3492156" cy="648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some regions, the result by each channel images has less error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" y="4149862"/>
            <a:ext cx="2123810" cy="163809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" y="4140338"/>
            <a:ext cx="2123810" cy="165714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20051" r="38261" b="23197"/>
          <a:stretch/>
        </p:blipFill>
        <p:spPr>
          <a:xfrm>
            <a:off x="3740151" y="4138057"/>
            <a:ext cx="508152" cy="164192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20981" r="39250" b="22267"/>
          <a:stretch/>
        </p:blipFill>
        <p:spPr>
          <a:xfrm>
            <a:off x="3234327" y="4146031"/>
            <a:ext cx="471044" cy="16419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20516" r="39292" b="22733"/>
          <a:stretch/>
        </p:blipFill>
        <p:spPr>
          <a:xfrm>
            <a:off x="2727377" y="4146031"/>
            <a:ext cx="469479" cy="164192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725859" y="5449402"/>
            <a:ext cx="29687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16455" y="5451337"/>
            <a:ext cx="314510" cy="3385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G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40151" y="5449402"/>
            <a:ext cx="296876" cy="3385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</a:t>
            </a:r>
            <a:endParaRPr kumimoji="1" lang="ja-JP" altLang="en-US" sz="1600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00" y="4137772"/>
            <a:ext cx="1388617" cy="107104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252947" y="5208812"/>
            <a:ext cx="1856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Optimal wavelength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4493" y="5797481"/>
            <a:ext cx="1857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Orange-paint region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85579" y="5782092"/>
            <a:ext cx="1056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Brightness</a:t>
            </a:r>
            <a:endParaRPr kumimoji="1" lang="ja-JP" altLang="en-US" sz="1600" dirty="0"/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4634"/>
              </p:ext>
            </p:extLst>
          </p:nvPr>
        </p:nvGraphicFramePr>
        <p:xfrm>
          <a:off x="6085912" y="4137772"/>
          <a:ext cx="2874099" cy="1630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88107"/>
                <a:gridCol w="872360"/>
                <a:gridCol w="1013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Channel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Angular error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Evaluation value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3300"/>
                          </a:solidFill>
                        </a:rPr>
                        <a:t>Red</a:t>
                      </a:r>
                      <a:endParaRPr kumimoji="1" lang="ja-JP" altLang="en-US" sz="14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u="sng" dirty="0" smtClean="0"/>
                        <a:t>2.17</a:t>
                      </a:r>
                      <a:endParaRPr kumimoji="1" lang="ja-JP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u="sng" dirty="0" smtClean="0"/>
                        <a:t>0.767</a:t>
                      </a:r>
                      <a:endParaRPr kumimoji="1" lang="ja-JP" altLang="en-US" sz="1400" b="1" u="sn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/>
                          </a:solidFill>
                        </a:rPr>
                        <a:t>Green</a:t>
                      </a:r>
                      <a:endParaRPr kumimoji="1" lang="ja-JP" alt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3.03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0.812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5"/>
                          </a:solidFill>
                        </a:rPr>
                        <a:t>Blue</a:t>
                      </a:r>
                      <a:endParaRPr kumimoji="1" lang="ja-JP" alt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12.02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0.897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on real images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Setup</a:t>
            </a:r>
          </a:p>
          <a:p>
            <a:pPr lvl="1"/>
            <a:r>
              <a:rPr lang="en-US" altLang="ja-JP" dirty="0" smtClean="0"/>
              <a:t>Nine wavelengths </a:t>
            </a:r>
            <a:r>
              <a:rPr lang="en-US" altLang="ja-JP" sz="2000" dirty="0" smtClean="0"/>
              <a:t>(450, 488, 580, 650, 694, 730, 780, 880, 940[nm)</a:t>
            </a:r>
          </a:p>
          <a:p>
            <a:pPr lvl="1"/>
            <a:r>
              <a:rPr kumimoji="1" lang="en-US" altLang="ja-JP" dirty="0" smtClean="0"/>
              <a:t>Recorded under 12 different lighting directions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 smtClean="0"/>
              <a:t>Target: </a:t>
            </a:r>
            <a:r>
              <a:rPr kumimoji="1" lang="en-US" altLang="ja-JP" dirty="0" err="1" smtClean="0"/>
              <a:t>Plushie</a:t>
            </a:r>
            <a:endParaRPr lang="en-US" altLang="ja-JP" dirty="0"/>
          </a:p>
          <a:p>
            <a:pPr lvl="2"/>
            <a:r>
              <a:rPr kumimoji="1" lang="en-US" altLang="ja-JP" dirty="0" smtClean="0"/>
              <a:t>made of fabric of different colors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 descr="C:\Users\takatani\Dropbox\CVIM_presentation\Experimental_environ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4" y="2318078"/>
            <a:ext cx="437009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5979695" y="2502568"/>
            <a:ext cx="962526" cy="372979"/>
          </a:xfrm>
          <a:prstGeom prst="wedgeRectCallout">
            <a:avLst>
              <a:gd name="adj1" fmla="val -42083"/>
              <a:gd name="adj2" fmla="val 11411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Camera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1696453" y="3644564"/>
            <a:ext cx="2273969" cy="673350"/>
          </a:xfrm>
          <a:prstGeom prst="wedgeRectCallout">
            <a:avLst>
              <a:gd name="adj1" fmla="val 40014"/>
              <a:gd name="adj2" fmla="val -1197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Translation stage</a:t>
            </a:r>
          </a:p>
          <a:p>
            <a:pPr algn="ctr"/>
            <a:r>
              <a:rPr kumimoji="1" lang="en-US" altLang="ja-JP" dirty="0" smtClean="0"/>
              <a:t>to change the filters</a:t>
            </a:r>
            <a:endParaRPr kumimoji="1" lang="ja-JP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778" y="4806710"/>
            <a:ext cx="1816768" cy="16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5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by our method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C:\Users\takatani\Dropbox\CVIM-Sep-2012\img_img\normals\plushie\segmen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64" y="1009823"/>
            <a:ext cx="271946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04" y="1009823"/>
            <a:ext cx="257712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59" y="1009823"/>
            <a:ext cx="2719459" cy="234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070031" y="3347111"/>
            <a:ext cx="27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Segmentation (9 segments)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9103" y="3350807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object (</a:t>
            </a:r>
            <a:r>
              <a:rPr kumimoji="1" lang="en-US" altLang="ja-JP" dirty="0" err="1" smtClean="0"/>
              <a:t>plushie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29065" y="3354506"/>
            <a:ext cx="215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Optimal wavelengths</a:t>
            </a:r>
            <a:endParaRPr kumimoji="1" lang="ja-JP" altLang="en-US" dirty="0"/>
          </a:p>
        </p:txBody>
      </p:sp>
      <p:pic>
        <p:nvPicPr>
          <p:cNvPr id="14" name="Picture 2" descr="C:\Users\takatani\Dropbox\CVIM_presentation\colors-wavelength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16" y="1011057"/>
            <a:ext cx="417513" cy="13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takatani\My Documents\meeting\intermediate_report_winter\normal_0_1.00.cr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2968" y="3781004"/>
            <a:ext cx="2719460" cy="2340000"/>
          </a:xfrm>
          <a:prstGeom prst="rect">
            <a:avLst/>
          </a:prstGeom>
          <a:noFill/>
        </p:spPr>
      </p:pic>
      <p:pic>
        <p:nvPicPr>
          <p:cNvPr id="16" name="Picture 8" descr="C:\Documents and Settings\takatani\My Documents\meeting\intermediate_report_winter\optimal_normal.cr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20" y="3781004"/>
            <a:ext cx="2719460" cy="2340000"/>
          </a:xfrm>
          <a:prstGeom prst="rect">
            <a:avLst/>
          </a:prstGeom>
          <a:noFill/>
        </p:spPr>
      </p:pic>
      <p:pic>
        <p:nvPicPr>
          <p:cNvPr id="17" name="Picture 4" descr="C:\Documents and Settings\takatani\My Documents\meeting\intermediate_report_winter\gtrut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921995" y="3777308"/>
            <a:ext cx="570433" cy="570433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2593255" y="6127853"/>
            <a:ext cx="10788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Grayscale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4588" y="6127853"/>
            <a:ext cx="6247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Ours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476163" y="4596276"/>
            <a:ext cx="825387" cy="7606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374206" y="4596276"/>
            <a:ext cx="825387" cy="7606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 rot="5810806">
            <a:off x="1970274" y="4382552"/>
            <a:ext cx="245635" cy="74214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11" descr="C:\Documents and Settings\takatani\My Documents\meeting\intermediate_report_winter\normal_0_1.00.crp.png"/>
          <p:cNvPicPr>
            <a:picLocks noChangeAspect="1" noChangeArrowheads="1"/>
          </p:cNvPicPr>
          <p:nvPr/>
        </p:nvPicPr>
        <p:blipFill rotWithShape="1">
          <a:blip r:embed="rId7" cstate="print"/>
          <a:srcRect l="26156" t="35186" r="44386" b="32999"/>
          <a:stretch/>
        </p:blipFill>
        <p:spPr bwMode="auto">
          <a:xfrm>
            <a:off x="288337" y="3783637"/>
            <a:ext cx="1484631" cy="13796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26" name="二等辺三角形 25"/>
          <p:cNvSpPr/>
          <p:nvPr/>
        </p:nvSpPr>
        <p:spPr>
          <a:xfrm rot="15201176">
            <a:off x="6713047" y="3991817"/>
            <a:ext cx="245635" cy="125476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8" descr="C:\Documents and Settings\takatani\My Documents\meeting\intermediate_report_winter\optimal_normal.crp.png"/>
          <p:cNvPicPr>
            <a:picLocks noChangeAspect="1" noChangeArrowheads="1"/>
          </p:cNvPicPr>
          <p:nvPr/>
        </p:nvPicPr>
        <p:blipFill rotWithShape="1">
          <a:blip r:embed="rId8" cstate="print"/>
          <a:srcRect l="26552" t="35186" r="43990" b="33345"/>
          <a:stretch/>
        </p:blipFill>
        <p:spPr bwMode="auto">
          <a:xfrm>
            <a:off x="7386680" y="3788399"/>
            <a:ext cx="1490585" cy="137013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233906" y="5227777"/>
            <a:ext cx="17961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Removed texture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2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by different wavelengths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C:\Documents and Settings\takatani\My Documents\meeting\intermediate_report_winter\normal_450_1.00.c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83312"/>
            <a:ext cx="2091892" cy="1800000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186892" y="95451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600" dirty="0" smtClean="0">
                <a:solidFill>
                  <a:schemeClr val="bg1"/>
                </a:solidFill>
              </a:rPr>
              <a:t>450nm</a:t>
            </a:r>
          </a:p>
        </p:txBody>
      </p:sp>
      <p:grpSp>
        <p:nvGrpSpPr>
          <p:cNvPr id="54" name="グループ化 53"/>
          <p:cNvGrpSpPr/>
          <p:nvPr/>
        </p:nvGrpSpPr>
        <p:grpSpPr>
          <a:xfrm>
            <a:off x="2396692" y="954512"/>
            <a:ext cx="2133600" cy="1828800"/>
            <a:chOff x="2396692" y="762000"/>
            <a:chExt cx="2133600" cy="1828800"/>
          </a:xfrm>
        </p:grpSpPr>
        <p:pic>
          <p:nvPicPr>
            <p:cNvPr id="8" name="Picture 3" descr="C:\Documents and Settings\takatani\My Documents\meeting\intermediate_report_winter\normal_488_1.00.cr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790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2396692" y="762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488nm</a:t>
              </a: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606492" y="954512"/>
            <a:ext cx="2133600" cy="1828800"/>
            <a:chOff x="4606492" y="762000"/>
            <a:chExt cx="2133600" cy="1828800"/>
          </a:xfrm>
        </p:grpSpPr>
        <p:pic>
          <p:nvPicPr>
            <p:cNvPr id="9" name="Picture 4" descr="C:\Documents and Settings\takatani\My Documents\meeting\intermediate_report_winter\normal_580_1.00.cr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790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606492" y="762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580nm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6816292" y="954512"/>
            <a:ext cx="2133600" cy="1828800"/>
            <a:chOff x="6816292" y="762000"/>
            <a:chExt cx="2133600" cy="1828800"/>
          </a:xfrm>
        </p:grpSpPr>
        <p:pic>
          <p:nvPicPr>
            <p:cNvPr id="10" name="Picture 5" descr="C:\Documents and Settings\takatani\My Documents\meeting\intermediate_report_winter\normal_650_1.00.cr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790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6816292" y="762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650nm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186892" y="2793336"/>
            <a:ext cx="2133600" cy="1828800"/>
            <a:chOff x="186892" y="2667000"/>
            <a:chExt cx="2133600" cy="1828800"/>
          </a:xfrm>
        </p:grpSpPr>
        <p:pic>
          <p:nvPicPr>
            <p:cNvPr id="11" name="Picture 6" descr="C:\Documents and Settings\takatani\My Documents\meeting\intermediate_report_winter\normal_694_1.00.cr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2695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186892" y="2667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694nm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2396692" y="2793336"/>
            <a:ext cx="2133600" cy="1828800"/>
            <a:chOff x="2396692" y="2667000"/>
            <a:chExt cx="2133600" cy="1828800"/>
          </a:xfrm>
        </p:grpSpPr>
        <p:pic>
          <p:nvPicPr>
            <p:cNvPr id="12" name="Picture 7" descr="C:\Documents and Settings\takatani\My Documents\meeting\intermediate_report_winter\normal_730_1.00.crp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2695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2396692" y="2667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730nm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606492" y="2793336"/>
            <a:ext cx="2133600" cy="1828800"/>
            <a:chOff x="4606492" y="2667000"/>
            <a:chExt cx="2133600" cy="1828800"/>
          </a:xfrm>
        </p:grpSpPr>
        <p:pic>
          <p:nvPicPr>
            <p:cNvPr id="13" name="Picture 8" descr="C:\Documents and Settings\takatani\My Documents\meeting\intermediate_report_winter\normal_780_1.00.crp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8200" y="2695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606492" y="2667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780nm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6816292" y="2793336"/>
            <a:ext cx="2133600" cy="1828800"/>
            <a:chOff x="6816292" y="2667000"/>
            <a:chExt cx="2133600" cy="1828800"/>
          </a:xfrm>
        </p:grpSpPr>
        <p:pic>
          <p:nvPicPr>
            <p:cNvPr id="14" name="Picture 9" descr="C:\Documents and Settings\takatani\My Documents\meeting\intermediate_report_winter\normal_880_1.00.crp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00" y="2695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6816292" y="266700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880nm</a:t>
              </a:r>
            </a:p>
          </p:txBody>
        </p:sp>
      </p:grpSp>
      <p:pic>
        <p:nvPicPr>
          <p:cNvPr id="15" name="Picture 10" descr="C:\Documents and Settings\takatani\My Documents\meeting\intermediate_report_winter\normal_940_1.00.cr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660960"/>
            <a:ext cx="2091892" cy="1800000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186892" y="4632160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600" dirty="0" smtClean="0">
                <a:solidFill>
                  <a:schemeClr val="bg1"/>
                </a:solidFill>
              </a:rPr>
              <a:t>940nm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396692" y="4632160"/>
            <a:ext cx="2133600" cy="1828800"/>
            <a:chOff x="2396692" y="4572000"/>
            <a:chExt cx="2133600" cy="1828800"/>
          </a:xfrm>
        </p:grpSpPr>
        <p:pic>
          <p:nvPicPr>
            <p:cNvPr id="16" name="Picture 11" descr="C:\Documents and Settings\takatani\My Documents\meeting\intermediate_report_winter\normal_0_1.00.crp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8400" y="4600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2396692" y="4572000"/>
              <a:ext cx="979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1600" dirty="0" smtClean="0">
                  <a:solidFill>
                    <a:schemeClr val="bg1"/>
                  </a:solidFill>
                </a:rPr>
                <a:t>Grayscale</a:t>
              </a:r>
            </a:p>
          </p:txBody>
        </p:sp>
      </p:grpSp>
      <p:pic>
        <p:nvPicPr>
          <p:cNvPr id="27" name="Picture 4" descr="C:\Documents and Settings\takatani\My Documents\meeting\intermediate_report_winter\gtrut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858000" y="4660960"/>
            <a:ext cx="838200" cy="838200"/>
          </a:xfrm>
          <a:prstGeom prst="rect">
            <a:avLst/>
          </a:prstGeom>
          <a:noFill/>
        </p:spPr>
      </p:pic>
      <p:grpSp>
        <p:nvGrpSpPr>
          <p:cNvPr id="62" name="グループ化 61"/>
          <p:cNvGrpSpPr/>
          <p:nvPr/>
        </p:nvGrpSpPr>
        <p:grpSpPr>
          <a:xfrm>
            <a:off x="4611452" y="4632160"/>
            <a:ext cx="2128640" cy="1828800"/>
            <a:chOff x="4611452" y="4572000"/>
            <a:chExt cx="2128640" cy="1828800"/>
          </a:xfrm>
        </p:grpSpPr>
        <p:pic>
          <p:nvPicPr>
            <p:cNvPr id="30" name="Picture 8" descr="C:\Documents and Settings\takatani\My Documents\meeting\intermediate_report_winter\optimal_normal.cr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48200" y="4600800"/>
              <a:ext cx="2091892" cy="1800000"/>
            </a:xfrm>
            <a:prstGeom prst="rect">
              <a:avLst/>
            </a:prstGeom>
            <a:noFill/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4611452" y="4572000"/>
              <a:ext cx="577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Ours</a:t>
              </a:r>
              <a:endParaRPr kumimoji="1" lang="en-US" sz="16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99533" y="1664048"/>
            <a:ext cx="6145577" cy="4764599"/>
            <a:chOff x="499533" y="1664048"/>
            <a:chExt cx="6145577" cy="4764599"/>
          </a:xfrm>
        </p:grpSpPr>
        <p:sp>
          <p:nvSpPr>
            <p:cNvPr id="34" name="正方形/長方形 33"/>
            <p:cNvSpPr/>
            <p:nvPr/>
          </p:nvSpPr>
          <p:spPr>
            <a:xfrm>
              <a:off x="499533" y="6111059"/>
              <a:ext cx="795155" cy="3175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99533" y="2437147"/>
              <a:ext cx="795155" cy="3175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/>
            <p:cNvSpPr/>
            <p:nvPr/>
          </p:nvSpPr>
          <p:spPr>
            <a:xfrm rot="15541198">
              <a:off x="2813138" y="690876"/>
              <a:ext cx="304338" cy="3385532"/>
            </a:xfrm>
            <a:prstGeom prst="triangle">
              <a:avLst>
                <a:gd name="adj" fmla="val 832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2" descr="C:\Documents and Settings\takatani\My Documents\meeting\intermediate_report_winter\normal_450_1.00.crp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3761" t="81779" r="49407" b="3169"/>
            <a:stretch/>
          </p:blipFill>
          <p:spPr bwMode="auto">
            <a:xfrm>
              <a:off x="4430029" y="1664048"/>
              <a:ext cx="2215081" cy="7789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66" name="二等辺三角形 65"/>
            <p:cNvSpPr/>
            <p:nvPr/>
          </p:nvSpPr>
          <p:spPr>
            <a:xfrm rot="13718708">
              <a:off x="2871450" y="2340375"/>
              <a:ext cx="304338" cy="4649424"/>
            </a:xfrm>
            <a:prstGeom prst="triangle">
              <a:avLst>
                <a:gd name="adj" fmla="val 832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Picture 10" descr="C:\Documents and Settings\takatani\My Documents\meeting\intermediate_report_winter\normal_940_1.00.crp.png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3761" t="82077" r="49408" b="2401"/>
            <a:stretch/>
          </p:blipFill>
          <p:spPr bwMode="auto">
            <a:xfrm>
              <a:off x="4430029" y="2560977"/>
              <a:ext cx="2215081" cy="803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</p:grpSp>
      <p:grpSp>
        <p:nvGrpSpPr>
          <p:cNvPr id="33" name="グループ化 32"/>
          <p:cNvGrpSpPr/>
          <p:nvPr/>
        </p:nvGrpSpPr>
        <p:grpSpPr>
          <a:xfrm>
            <a:off x="499533" y="849353"/>
            <a:ext cx="3454517" cy="4975775"/>
            <a:chOff x="499533" y="849353"/>
            <a:chExt cx="3454517" cy="4975775"/>
          </a:xfrm>
        </p:grpSpPr>
        <p:sp>
          <p:nvSpPr>
            <p:cNvPr id="3" name="正方形/長方形 2"/>
            <p:cNvSpPr/>
            <p:nvPr/>
          </p:nvSpPr>
          <p:spPr>
            <a:xfrm>
              <a:off x="499533" y="1490133"/>
              <a:ext cx="651934" cy="651934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99533" y="5173194"/>
              <a:ext cx="651934" cy="651934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rot="15541198">
              <a:off x="1674272" y="981196"/>
              <a:ext cx="347133" cy="14045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Picture 2" descr="C:\Documents and Settings\takatani\My Documents\meeting\intermediate_report_winter\normal_450_1.00.crp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3356" t="28397" r="56288" b="36326"/>
            <a:stretch/>
          </p:blipFill>
          <p:spPr bwMode="auto">
            <a:xfrm>
              <a:off x="2362200" y="849353"/>
              <a:ext cx="1591850" cy="159185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</p:pic>
        <p:sp>
          <p:nvSpPr>
            <p:cNvPr id="48" name="二等辺三角形 47"/>
            <p:cNvSpPr/>
            <p:nvPr/>
          </p:nvSpPr>
          <p:spPr>
            <a:xfrm rot="13773129">
              <a:off x="1752247" y="3322816"/>
              <a:ext cx="347133" cy="225536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Picture 10" descr="C:\Documents and Settings\takatani\My Documents\meeting\intermediate_report_winter\normal_940_1.00.crp.png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3761" t="28838" r="56693" b="36355"/>
            <a:stretch/>
          </p:blipFill>
          <p:spPr bwMode="auto">
            <a:xfrm>
              <a:off x="2362200" y="2566218"/>
              <a:ext cx="1591850" cy="157062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341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Enhanced Lambertian photometric stereo with multispectral images</a:t>
            </a:r>
          </a:p>
          <a:p>
            <a:r>
              <a:rPr lang="en-US" altLang="ja-JP" dirty="0" smtClean="0"/>
              <a:t>Experiments on simulation and real images</a:t>
            </a:r>
          </a:p>
          <a:p>
            <a:pPr lvl="1"/>
            <a:r>
              <a:rPr kumimoji="1" lang="en-US" altLang="ja-JP" dirty="0" smtClean="0"/>
              <a:t>Better than using grayscale images</a:t>
            </a:r>
          </a:p>
          <a:p>
            <a:pPr lvl="1"/>
            <a:r>
              <a:rPr lang="en-US" altLang="ja-JP" dirty="0" smtClean="0"/>
              <a:t>Available even with RGB images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[</a:t>
            </a:r>
            <a:r>
              <a:rPr kumimoji="1" lang="en-US" altLang="ja-JP" dirty="0" smtClean="0"/>
              <a:t>Future work]</a:t>
            </a:r>
          </a:p>
          <a:p>
            <a:pPr lvl="1"/>
            <a:r>
              <a:rPr lang="en-US" altLang="ja-JP" dirty="0" smtClean="0"/>
              <a:t>Extend for other parametric reflectance models</a:t>
            </a:r>
          </a:p>
          <a:p>
            <a:pPr lvl="1"/>
            <a:r>
              <a:rPr kumimoji="1" lang="en-US" altLang="ja-JP" dirty="0" smtClean="0"/>
              <a:t>Estimate the ideal rank of observation matrix</a:t>
            </a:r>
          </a:p>
          <a:p>
            <a:pPr lvl="2"/>
            <a:r>
              <a:rPr lang="en-US" altLang="ja-JP" dirty="0" smtClean="0"/>
              <a:t>Ideal rank from grayscale images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Improve the way to identify the optimal wavelength</a:t>
            </a:r>
          </a:p>
          <a:p>
            <a:pPr lvl="2"/>
            <a:r>
              <a:rPr kumimoji="1" lang="en-US" altLang="ja-JP" dirty="0" smtClean="0"/>
              <a:t>Chose one observation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Remove bad observations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11" descr="C:\Documents and Settings\takatani\My Documents\meeting\intermediate_report_winter\normal_0_1.00.c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416" y="2659665"/>
            <a:ext cx="1530693" cy="1317112"/>
          </a:xfrm>
          <a:prstGeom prst="rect">
            <a:avLst/>
          </a:prstGeom>
          <a:noFill/>
        </p:spPr>
      </p:pic>
      <p:pic>
        <p:nvPicPr>
          <p:cNvPr id="8" name="Picture 8" descr="C:\Documents and Settings\takatani\My Documents\meeting\intermediate_report_winter\optimal_normal.cr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085" y="2659665"/>
            <a:ext cx="1530693" cy="131711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620" y="3209142"/>
            <a:ext cx="848820" cy="77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512416" y="2659665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Grayscale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79085" y="2659665"/>
            <a:ext cx="62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Ours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your listening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253310" y="2813783"/>
                <a:ext cx="1159292" cy="7846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10" y="2813783"/>
                <a:ext cx="1159292" cy="7846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580184" y="1276077"/>
            <a:ext cx="931152" cy="744241"/>
            <a:chOff x="699832" y="3572154"/>
            <a:chExt cx="931152" cy="74424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2" y="3572154"/>
              <a:ext cx="810832" cy="62539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2" y="3632314"/>
              <a:ext cx="810832" cy="625395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32" y="3691000"/>
              <a:ext cx="810832" cy="625395"/>
            </a:xfrm>
            <a:prstGeom prst="rect">
              <a:avLst/>
            </a:prstGeom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4" y="2743530"/>
            <a:ext cx="1218032" cy="95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21216" y="2833111"/>
                <a:ext cx="2265974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Optimal wavelength</a:t>
                </a:r>
              </a:p>
              <a:p>
                <a:pPr algn="ctr"/>
                <a:r>
                  <a:rPr kumimoji="1" lang="en-US" altLang="ja-JP" dirty="0" smtClean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dirty="0" smtClean="0"/>
                  <a:t> is minimum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16" y="2833111"/>
                <a:ext cx="2265974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4630" b="-12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2253310" y="1278004"/>
            <a:ext cx="1218032" cy="939468"/>
            <a:chOff x="2511757" y="3393620"/>
            <a:chExt cx="1218032" cy="939468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757" y="3393620"/>
              <a:ext cx="1218032" cy="939468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511757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1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521215" y="1277551"/>
            <a:ext cx="1218032" cy="939468"/>
            <a:chOff x="3779662" y="3393167"/>
            <a:chExt cx="1218032" cy="93946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662" y="3393167"/>
              <a:ext cx="1218032" cy="939468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3779662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2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789120" y="1277551"/>
            <a:ext cx="1218032" cy="939468"/>
            <a:chOff x="5047567" y="3393167"/>
            <a:chExt cx="1218032" cy="93946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67" y="3393167"/>
              <a:ext cx="1218032" cy="939468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047567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3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下矢印 23"/>
          <p:cNvSpPr/>
          <p:nvPr/>
        </p:nvSpPr>
        <p:spPr>
          <a:xfrm>
            <a:off x="843051" y="2062025"/>
            <a:ext cx="436707" cy="26506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1631656" y="1248382"/>
            <a:ext cx="488397" cy="3756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曲折矢印 31"/>
          <p:cNvSpPr/>
          <p:nvPr/>
        </p:nvSpPr>
        <p:spPr>
          <a:xfrm flipV="1">
            <a:off x="5303044" y="2248048"/>
            <a:ext cx="1166533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曲折矢印 32"/>
          <p:cNvSpPr/>
          <p:nvPr/>
        </p:nvSpPr>
        <p:spPr>
          <a:xfrm flipV="1">
            <a:off x="4038600" y="2248045"/>
            <a:ext cx="2426216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曲折矢印 33"/>
          <p:cNvSpPr/>
          <p:nvPr/>
        </p:nvSpPr>
        <p:spPr>
          <a:xfrm flipV="1">
            <a:off x="2764632" y="2244511"/>
            <a:ext cx="3702566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16" y="2058487"/>
            <a:ext cx="2123810" cy="1638095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580184" y="908219"/>
            <a:ext cx="9624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0184" y="2368802"/>
            <a:ext cx="14904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Segmentation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53310" y="908219"/>
            <a:ext cx="427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Compute a normal map at each wavelength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23216" y="1415694"/>
            <a:ext cx="23671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Merge normal maps </a:t>
            </a:r>
          </a:p>
          <a:p>
            <a:r>
              <a:rPr kumimoji="1" lang="en-US" altLang="ja-JP" dirty="0" smtClean="0"/>
              <a:t>at optimal wavelengths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 rot="16200000">
            <a:off x="298726" y="4553402"/>
            <a:ext cx="88306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Grayscale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 rot="16200000">
            <a:off x="476339" y="5478966"/>
            <a:ext cx="527837" cy="307777"/>
          </a:xfrm>
          <a:prstGeom prst="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Ours</a:t>
            </a:r>
            <a:endParaRPr kumimoji="1" lang="ja-JP" altLang="en-US" sz="1400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949045" y="4264828"/>
            <a:ext cx="2772609" cy="2166786"/>
            <a:chOff x="1041349" y="4162451"/>
            <a:chExt cx="2904248" cy="2269662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49" y="4164384"/>
              <a:ext cx="1440000" cy="1110670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49" y="5321443"/>
              <a:ext cx="1440000" cy="1110670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97" y="4162451"/>
              <a:ext cx="1440000" cy="1110670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97" y="5318980"/>
              <a:ext cx="1440000" cy="1110670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2747833" y="490378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4.29 / 0.37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617989" y="6029540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u="sng" dirty="0" smtClean="0">
                  <a:solidFill>
                    <a:schemeClr val="accent4"/>
                  </a:solidFill>
                </a:rPr>
                <a:t>3.14 / 0.16</a:t>
              </a:r>
              <a:endParaRPr kumimoji="1" lang="ja-JP" altLang="en-US" sz="2000" b="1" u="sng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55" name="Picture 11" descr="C:\Documents and Settings\takatani\My Documents\meeting\intermediate_report_winter\normal_0_1.00.cr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07316" y="4621392"/>
            <a:ext cx="2109699" cy="1815328"/>
          </a:xfrm>
          <a:prstGeom prst="rect">
            <a:avLst/>
          </a:prstGeom>
          <a:noFill/>
        </p:spPr>
      </p:pic>
      <p:pic>
        <p:nvPicPr>
          <p:cNvPr id="56" name="Picture 8" descr="C:\Documents and Settings\takatani\My Documents\meeting\intermediate_report_winter\optimal_normal.crp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15667" y="4613934"/>
            <a:ext cx="2109699" cy="1815328"/>
          </a:xfrm>
          <a:prstGeom prst="rect">
            <a:avLst/>
          </a:prstGeom>
          <a:noFill/>
        </p:spPr>
      </p:pic>
      <p:sp>
        <p:nvSpPr>
          <p:cNvPr id="57" name="テキスト ボックス 56"/>
          <p:cNvSpPr txBox="1"/>
          <p:nvPr/>
        </p:nvSpPr>
        <p:spPr>
          <a:xfrm>
            <a:off x="4307316" y="4271897"/>
            <a:ext cx="88306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Grayscale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715667" y="4271897"/>
            <a:ext cx="527837" cy="307777"/>
          </a:xfrm>
          <a:prstGeom prst="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Ours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52663" y="3837324"/>
            <a:ext cx="33091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Experiment on simulation images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7317" y="3836918"/>
            <a:ext cx="268150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Experiment on real images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7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Light source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Halogen bulb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440199"/>
              </p:ext>
            </p:extLst>
          </p:nvPr>
        </p:nvGraphicFramePr>
        <p:xfrm>
          <a:off x="489397" y="1676399"/>
          <a:ext cx="8139448" cy="459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0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Photometric stereo</a:t>
            </a:r>
          </a:p>
          <a:p>
            <a:pPr lvl="1"/>
            <a:r>
              <a:rPr lang="en-US" altLang="ja-JP" dirty="0" smtClean="0"/>
              <a:t>Based on Lambert’s cosine law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886-8013-4CFF-85AD-F6971D78E7D9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00737" y="1957133"/>
                <a:ext cx="3142527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𝐼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)=</m:t>
                      </m:r>
                      <m:r>
                        <a:rPr kumimoji="1" lang="ja-JP" altLang="en-US" sz="2800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kumimoji="1" lang="en-US" altLang="ja-JP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kumimoji="1" lang="ja-JP" altLang="en-US" sz="2800" b="1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37" y="1957133"/>
                <a:ext cx="3142527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吹き出し 7"/>
          <p:cNvSpPr/>
          <p:nvPr/>
        </p:nvSpPr>
        <p:spPr>
          <a:xfrm>
            <a:off x="1316312" y="2750977"/>
            <a:ext cx="2249906" cy="385011"/>
          </a:xfrm>
          <a:prstGeom prst="wedgeRectCallout">
            <a:avLst>
              <a:gd name="adj1" fmla="val 44408"/>
              <a:gd name="adj2" fmla="val -12812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Observed intensity</a:t>
            </a:r>
            <a:endParaRPr kumimoji="1" lang="ja-JP" altLang="en-US" sz="2000" dirty="0"/>
          </a:p>
        </p:txBody>
      </p:sp>
      <p:sp>
        <p:nvSpPr>
          <p:cNvPr id="9" name="四角形吹き出し 8"/>
          <p:cNvSpPr/>
          <p:nvPr/>
        </p:nvSpPr>
        <p:spPr>
          <a:xfrm>
            <a:off x="3735802" y="2770789"/>
            <a:ext cx="1052763" cy="385011"/>
          </a:xfrm>
          <a:prstGeom prst="wedgeRectCallout">
            <a:avLst>
              <a:gd name="adj1" fmla="val 29453"/>
              <a:gd name="adj2" fmla="val -1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Albedo</a:t>
            </a:r>
            <a:endParaRPr kumimoji="1" lang="ja-JP" altLang="en-US" sz="20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4958149" y="2770789"/>
            <a:ext cx="1748729" cy="385011"/>
          </a:xfrm>
          <a:prstGeom prst="wedgeRectCallout">
            <a:avLst>
              <a:gd name="adj1" fmla="val -29777"/>
              <a:gd name="adj2" fmla="val -1312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Normal vector</a:t>
            </a:r>
            <a:endParaRPr kumimoji="1" lang="ja-JP" altLang="en-US" sz="2000" dirty="0"/>
          </a:p>
        </p:txBody>
      </p:sp>
      <p:sp>
        <p:nvSpPr>
          <p:cNvPr id="11" name="四角形吹き出し 10"/>
          <p:cNvSpPr/>
          <p:nvPr/>
        </p:nvSpPr>
        <p:spPr>
          <a:xfrm>
            <a:off x="6876462" y="2770789"/>
            <a:ext cx="1748729" cy="385011"/>
          </a:xfrm>
          <a:prstGeom prst="wedgeRectCallout">
            <a:avLst>
              <a:gd name="adj1" fmla="val -101331"/>
              <a:gd name="adj2" fmla="val -137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Light direction</a:t>
            </a:r>
            <a:endParaRPr kumimoji="1" lang="ja-JP" altLang="en-US" sz="2000" dirty="0"/>
          </a:p>
        </p:txBody>
      </p:sp>
      <p:pic>
        <p:nvPicPr>
          <p:cNvPr id="12" name="Picture 2" descr="http://www.1st-speedtrading.com/goods_image/A92_I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4340792"/>
            <a:ext cx="1219200" cy="20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 rot="1738060">
            <a:off x="2106392" y="5708322"/>
            <a:ext cx="981520" cy="524678"/>
            <a:chOff x="3807045" y="5346733"/>
            <a:chExt cx="981520" cy="524678"/>
          </a:xfrm>
        </p:grpSpPr>
        <p:sp>
          <p:nvSpPr>
            <p:cNvPr id="17" name="円柱 16"/>
            <p:cNvSpPr/>
            <p:nvPr/>
          </p:nvSpPr>
          <p:spPr>
            <a:xfrm rot="5400000">
              <a:off x="3842268" y="5471605"/>
              <a:ext cx="256302" cy="326748"/>
            </a:xfrm>
            <a:prstGeom prst="ca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方体 15"/>
            <p:cNvSpPr/>
            <p:nvPr/>
          </p:nvSpPr>
          <p:spPr>
            <a:xfrm>
              <a:off x="4066674" y="5346733"/>
              <a:ext cx="721891" cy="524678"/>
            </a:xfrm>
            <a:prstGeom prst="cub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797638" y="6148181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Camera</a:t>
            </a:r>
            <a:endParaRPr kumimoji="1" lang="ja-JP" altLang="en-US" dirty="0"/>
          </a:p>
        </p:txBody>
      </p:sp>
      <p:pic>
        <p:nvPicPr>
          <p:cNvPr id="23" name="Picture 6" descr="C:\Users\takatani\Dropbox\CVIM_presentation\JuliusCesar\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38" y="4024234"/>
            <a:ext cx="1857800" cy="23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Documents and Settings\takatani\My Documents\meeting\intermediate_report_winter\gtr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8088338" y="5955634"/>
            <a:ext cx="457200" cy="457200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6687738" y="3629805"/>
            <a:ext cx="148309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 map</a:t>
            </a:r>
            <a:endParaRPr kumimoji="1" lang="ja-JP" altLang="en-US" sz="2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333896" y="3713968"/>
            <a:ext cx="965746" cy="803883"/>
            <a:chOff x="1383227" y="3688289"/>
            <a:chExt cx="965746" cy="803883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41144">
              <a:off x="1753571" y="3896771"/>
              <a:ext cx="530063" cy="6607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383227" y="3688289"/>
                  <a:ext cx="880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Light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227" y="3688289"/>
                  <a:ext cx="88088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250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2588369" y="5212611"/>
                <a:ext cx="131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𝐈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𝐍𝐋</m:t>
                      </m:r>
                    </m:oMath>
                  </m:oMathPara>
                </a14:m>
                <a:endParaRPr kumimoji="1" lang="ja-JP" altLang="en-US" sz="28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69" y="5212611"/>
                <a:ext cx="131715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4814983" y="5212611"/>
                <a:ext cx="149387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𝐍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𝐈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8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983" y="5212611"/>
                <a:ext cx="149387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矢印 32"/>
          <p:cNvSpPr/>
          <p:nvPr/>
        </p:nvSpPr>
        <p:spPr>
          <a:xfrm>
            <a:off x="4069394" y="5328105"/>
            <a:ext cx="581718" cy="34001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566680" y="3426028"/>
            <a:ext cx="1071575" cy="1554207"/>
            <a:chOff x="2566680" y="3431923"/>
            <a:chExt cx="1071575" cy="1554207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8719" y="3431923"/>
              <a:ext cx="927499" cy="119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566680" y="4616798"/>
                  <a:ext cx="1071575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680" y="4616798"/>
                  <a:ext cx="107157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グループ化 12"/>
          <p:cNvGrpSpPr/>
          <p:nvPr/>
        </p:nvGrpSpPr>
        <p:grpSpPr>
          <a:xfrm>
            <a:off x="3897139" y="3426028"/>
            <a:ext cx="1082219" cy="1558146"/>
            <a:chOff x="3665513" y="3427984"/>
            <a:chExt cx="1082219" cy="1558146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1310" y="3427984"/>
              <a:ext cx="927499" cy="119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3665513" y="4616798"/>
                  <a:ext cx="108221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513" y="4616798"/>
                  <a:ext cx="108221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グループ化 14"/>
          <p:cNvGrpSpPr/>
          <p:nvPr/>
        </p:nvGrpSpPr>
        <p:grpSpPr>
          <a:xfrm>
            <a:off x="5238241" y="3426028"/>
            <a:ext cx="1082219" cy="1555813"/>
            <a:chOff x="4771864" y="3429000"/>
            <a:chExt cx="1082219" cy="155581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3901" y="3429000"/>
              <a:ext cx="927499" cy="119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771864" y="4615481"/>
                  <a:ext cx="108221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864" y="4615481"/>
                  <a:ext cx="108221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グループ化 37"/>
          <p:cNvGrpSpPr/>
          <p:nvPr/>
        </p:nvGrpSpPr>
        <p:grpSpPr>
          <a:xfrm>
            <a:off x="255416" y="3412184"/>
            <a:ext cx="886205" cy="972899"/>
            <a:chOff x="1383227" y="3688289"/>
            <a:chExt cx="886205" cy="972899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94499">
              <a:off x="1597380" y="4000448"/>
              <a:ext cx="530063" cy="6607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1383227" y="3688289"/>
                  <a:ext cx="886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Light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227" y="3688289"/>
                  <a:ext cx="886205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207" t="-10000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グループ化 40"/>
          <p:cNvGrpSpPr/>
          <p:nvPr/>
        </p:nvGrpSpPr>
        <p:grpSpPr>
          <a:xfrm>
            <a:off x="1229681" y="4997346"/>
            <a:ext cx="986066" cy="735944"/>
            <a:chOff x="1270982" y="3602922"/>
            <a:chExt cx="986066" cy="735944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6120">
              <a:off x="1661646" y="3537584"/>
              <a:ext cx="530063" cy="6607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1270982" y="3969534"/>
                  <a:ext cx="886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Light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982" y="3969534"/>
                  <a:ext cx="886205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207" t="-9836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0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Question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How to get the intensity?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3" descr="C:\Users\takatani\Dropbox\CVIM_presentation\Example_Red-plastic\color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9" y="187660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atani\Dropbox\CVIM_presentation\Example_Red-plastic\brightness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43" y="187660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Documents and Settings\takatani\My Documents\meeting\intermediate_report_winter\red-plastic_gr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105" y="1876609"/>
            <a:ext cx="1008000" cy="1008000"/>
          </a:xfrm>
          <a:prstGeom prst="rect">
            <a:avLst/>
          </a:prstGeom>
          <a:noFill/>
        </p:spPr>
      </p:pic>
      <p:pic>
        <p:nvPicPr>
          <p:cNvPr id="13" name="Picture 11" descr="C:\Documents and Settings\takatani\My Documents\meeting\intermediate_report_winter\error_red-plastic_gr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6495" y="1876609"/>
            <a:ext cx="1008000" cy="1008000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527459" y="25160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Color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01123" y="2514484"/>
            <a:ext cx="6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Gray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19553" y="1487832"/>
            <a:ext cx="1221809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Normal map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28097" y="1487832"/>
            <a:ext cx="1022909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Error map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37741" y="2180554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000" dirty="0" smtClean="0"/>
              <a:t>2.56 (2.63)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37741" y="1487443"/>
            <a:ext cx="214199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Avg. angular error (var.)</a:t>
            </a:r>
            <a:endParaRPr kumimoji="1" lang="ja-JP" altLang="en-US" sz="1600" dirty="0"/>
          </a:p>
        </p:txBody>
      </p:sp>
      <p:sp>
        <p:nvSpPr>
          <p:cNvPr id="36" name="右矢印 35"/>
          <p:cNvSpPr/>
          <p:nvPr/>
        </p:nvSpPr>
        <p:spPr>
          <a:xfrm>
            <a:off x="1786741" y="2213247"/>
            <a:ext cx="523374" cy="3347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3560787" y="2213247"/>
            <a:ext cx="523374" cy="3347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1786741" y="2706775"/>
            <a:ext cx="7092997" cy="3363235"/>
            <a:chOff x="1786741" y="2706775"/>
            <a:chExt cx="7092997" cy="3363235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786741" y="2934832"/>
              <a:ext cx="6517454" cy="3135178"/>
              <a:chOff x="1786741" y="2934832"/>
              <a:chExt cx="6517454" cy="3135178"/>
            </a:xfrm>
          </p:grpSpPr>
          <p:pic>
            <p:nvPicPr>
              <p:cNvPr id="9" name="Picture 5" descr="C:\Users\takatani\Dropbox\CVIM_presentation\Example_Red-plastic\image_10_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1123" y="2937278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C:\Users\takatani\Dropbox\CVIM_presentation\Example_Red-plastic\image_10_1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677" y="4001341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C:\Users\takatani\Dropbox\CVIM_presentation\Example_Red-plastic\image_10_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677" y="5062010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C:\Documents and Settings\takatani\My Documents\Dropbox\cvpr\img_img\red-plastic\error_red-plastic_0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526495" y="2938869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C:\Documents and Settings\takatani\My Documents\Dropbox\cvpr\img_img\red-plastic\red-plastic_0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235781" y="2934832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16" name="Picture 7" descr="C:\Documents and Settings\takatani\My Documents\Dropbox\cvpr\img_img\red-plastic\red-plastic_1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35105" y="4001341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C:\Documents and Settings\takatani\My Documents\Dropbox\cvpr\img_img\red-plastic\error_red-plastic_1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528096" y="4001341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18" name="Picture 9" descr="C:\Documents and Settings\takatani\My Documents\meeting\intermediate_report_winter\red-plastic_2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35105" y="5062010"/>
                <a:ext cx="1008000" cy="1008000"/>
              </a:xfrm>
              <a:prstGeom prst="rect">
                <a:avLst/>
              </a:prstGeom>
              <a:noFill/>
            </p:spPr>
          </p:pic>
          <p:pic>
            <p:nvPicPr>
              <p:cNvPr id="19" name="Picture 10" descr="C:\Documents and Settings\takatani\My Documents\meeting\intermediate_report_winter\error_red-plastic_2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526495" y="5062010"/>
                <a:ext cx="1008000" cy="1008000"/>
              </a:xfrm>
              <a:prstGeom prst="rect">
                <a:avLst/>
              </a:prstGeom>
              <a:noFill/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2400400" y="3575946"/>
                <a:ext cx="54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Red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398954" y="4640009"/>
                <a:ext cx="760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Green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2409415" y="5700678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Blue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737741" y="3242814"/>
                <a:ext cx="13195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sz="2000" b="1" u="sng" dirty="0" smtClean="0">
                    <a:solidFill>
                      <a:srgbClr val="FF0000"/>
                    </a:solidFill>
                  </a:rPr>
                  <a:t>1.42</a:t>
                </a:r>
                <a:r>
                  <a:rPr kumimoji="1" lang="ja-JP" altLang="en-US" sz="2000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000" b="1" u="sng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sz="2000" b="1" u="sng" dirty="0" smtClean="0">
                    <a:solidFill>
                      <a:srgbClr val="FF0000"/>
                    </a:solidFill>
                  </a:rPr>
                  <a:t>1.02)</a:t>
                </a: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737741" y="4305286"/>
                <a:ext cx="1436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sz="2000" dirty="0" smtClean="0"/>
                  <a:t>5.37 (11.42)</a:t>
                </a: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737741" y="5365955"/>
                <a:ext cx="1566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sz="2000" dirty="0" smtClean="0"/>
                  <a:t>13.43</a:t>
                </a:r>
                <a:r>
                  <a:rPr kumimoji="1" lang="en-US" sz="2000" dirty="0"/>
                  <a:t> </a:t>
                </a:r>
                <a:r>
                  <a:rPr kumimoji="1" lang="en-US" sz="2000" dirty="0" smtClean="0"/>
                  <a:t>(44.13)</a:t>
                </a:r>
              </a:p>
            </p:txBody>
          </p:sp>
          <p:sp>
            <p:nvSpPr>
              <p:cNvPr id="38" name="右矢印 37"/>
              <p:cNvSpPr/>
              <p:nvPr/>
            </p:nvSpPr>
            <p:spPr>
              <a:xfrm>
                <a:off x="3560765" y="3271470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右矢印 38"/>
              <p:cNvSpPr/>
              <p:nvPr/>
            </p:nvSpPr>
            <p:spPr>
              <a:xfrm>
                <a:off x="3560743" y="4329693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右矢印 39"/>
              <p:cNvSpPr/>
              <p:nvPr/>
            </p:nvSpPr>
            <p:spPr>
              <a:xfrm>
                <a:off x="3560721" y="5387916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1786741" y="3267107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右矢印 42"/>
              <p:cNvSpPr/>
              <p:nvPr/>
            </p:nvSpPr>
            <p:spPr>
              <a:xfrm>
                <a:off x="1786741" y="4320967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右矢印 43"/>
              <p:cNvSpPr/>
              <p:nvPr/>
            </p:nvSpPr>
            <p:spPr>
              <a:xfrm>
                <a:off x="1786741" y="5374827"/>
                <a:ext cx="523374" cy="334723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76566" y="2706775"/>
              <a:ext cx="3303172" cy="3112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Accuracy varies with wavelength</a:t>
              </a:r>
              <a:endParaRPr kumimoji="1"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319522" y="2883816"/>
            <a:ext cx="141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Red plastic</a:t>
            </a:r>
          </a:p>
          <a:p>
            <a:r>
              <a:rPr kumimoji="1" lang="en-US" altLang="ja-JP" sz="1400" dirty="0"/>
              <a:t>f</a:t>
            </a:r>
            <a:r>
              <a:rPr kumimoji="1" lang="en-US" altLang="ja-JP" sz="1400" dirty="0" smtClean="0"/>
              <a:t>rom MERL BRDF</a:t>
            </a:r>
            <a:endParaRPr kumimoji="1" lang="ja-JP" altLang="en-US" sz="1400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9" y="3625577"/>
            <a:ext cx="1008000" cy="1008000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460141" y="42613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Gnd. truth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24197" y="3329092"/>
            <a:ext cx="1888958" cy="188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7997" y="3405292"/>
            <a:ext cx="1888958" cy="188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Improve the accuracy of photometric stereo using multispectral information</a:t>
            </a:r>
          </a:p>
          <a:p>
            <a:pPr lvl="1"/>
            <a:r>
              <a:rPr kumimoji="1" lang="en-US" altLang="ja-JP" dirty="0" smtClean="0"/>
              <a:t>Lambertian photometric stereo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" y="3481492"/>
            <a:ext cx="1888958" cy="1888958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464962" y="3257549"/>
            <a:ext cx="1794209" cy="6677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Wavelength 1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2464962" y="4026322"/>
            <a:ext cx="1794209" cy="6677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Wavelength 2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2464962" y="4795095"/>
            <a:ext cx="1794209" cy="6677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Wavelength 3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400513" y="4026605"/>
            <a:ext cx="26905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Photometric stereo </a:t>
            </a:r>
          </a:p>
          <a:p>
            <a:r>
              <a:rPr kumimoji="1" lang="en-US" altLang="ja-JP" dirty="0" smtClean="0"/>
              <a:t>with different wavelengths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5232400" y="4039604"/>
            <a:ext cx="1482078" cy="66775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Merge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2" y="3429000"/>
            <a:ext cx="1888958" cy="1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Causes why accuracy varies with wavelength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Noise</a:t>
            </a:r>
          </a:p>
          <a:p>
            <a:pPr lvl="1"/>
            <a:r>
              <a:rPr lang="en-US" altLang="ja-JP" dirty="0" smtClean="0"/>
              <a:t>Signal to noise ratio (SNR) changes w.r.t. a surface color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Subsurface scattering</a:t>
            </a:r>
          </a:p>
          <a:p>
            <a:pPr lvl="1"/>
            <a:r>
              <a:rPr kumimoji="1" lang="en-US" altLang="ja-JP" dirty="0" smtClean="0"/>
              <a:t>Degree of penetration changes w.r.t. wavelength of the light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3" descr="C:\Users\takatani\Dropbox\CVIM_presentation\Example_Red-plastic\color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3" y="21035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3" y="2103521"/>
            <a:ext cx="1219200" cy="1219200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3" y="21035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矢印 9"/>
          <p:cNvSpPr/>
          <p:nvPr/>
        </p:nvSpPr>
        <p:spPr>
          <a:xfrm>
            <a:off x="3583408" y="2514599"/>
            <a:ext cx="529390" cy="40907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13813" y="2953389"/>
            <a:ext cx="118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Red object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67203" y="2953389"/>
            <a:ext cx="1104790" cy="36933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 channel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8878" y="2953389"/>
            <a:ext cx="1104790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B</a:t>
            </a:r>
            <a:r>
              <a:rPr kumimoji="1" lang="en-US" altLang="ja-JP" dirty="0" smtClean="0"/>
              <a:t> channel</a:t>
            </a:r>
            <a:endParaRPr kumimoji="1" lang="ja-JP" altLang="en-US" dirty="0"/>
          </a:p>
        </p:txBody>
      </p:sp>
      <p:sp>
        <p:nvSpPr>
          <p:cNvPr id="15" name="四角形吹き出し 14"/>
          <p:cNvSpPr/>
          <p:nvPr/>
        </p:nvSpPr>
        <p:spPr>
          <a:xfrm>
            <a:off x="7162803" y="2100473"/>
            <a:ext cx="1151018" cy="612648"/>
          </a:xfrm>
          <a:prstGeom prst="wedgeRectCallout">
            <a:avLst>
              <a:gd name="adj1" fmla="val -103728"/>
              <a:gd name="adj2" fmla="val 566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Low SNR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000878" y="5544301"/>
            <a:ext cx="3142245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3000878" y="5544301"/>
            <a:ext cx="314224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太陽 20"/>
          <p:cNvSpPr/>
          <p:nvPr/>
        </p:nvSpPr>
        <p:spPr>
          <a:xfrm>
            <a:off x="3090113" y="4391530"/>
            <a:ext cx="493295" cy="493295"/>
          </a:xfrm>
          <a:prstGeom prst="su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太陽 21"/>
          <p:cNvSpPr/>
          <p:nvPr/>
        </p:nvSpPr>
        <p:spPr>
          <a:xfrm>
            <a:off x="3773908" y="4391530"/>
            <a:ext cx="493295" cy="493295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433013" y="4880816"/>
            <a:ext cx="415087" cy="663484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848100" y="5552072"/>
            <a:ext cx="80963" cy="162929"/>
          </a:xfrm>
          <a:prstGeom prst="line">
            <a:avLst/>
          </a:prstGeom>
          <a:ln w="381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3929063" y="5544300"/>
            <a:ext cx="91492" cy="170700"/>
          </a:xfrm>
          <a:prstGeom prst="line">
            <a:avLst/>
          </a:prstGeom>
          <a:ln w="381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4015543" y="4638178"/>
            <a:ext cx="1008895" cy="913894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endCxn id="16" idx="0"/>
          </p:cNvCxnSpPr>
          <p:nvPr/>
        </p:nvCxnSpPr>
        <p:spPr>
          <a:xfrm>
            <a:off x="4152900" y="4872791"/>
            <a:ext cx="419101" cy="6715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endCxn id="16" idx="0"/>
          </p:cNvCxnSpPr>
          <p:nvPr/>
        </p:nvCxnSpPr>
        <p:spPr>
          <a:xfrm flipH="1" flipV="1">
            <a:off x="4572001" y="5544301"/>
            <a:ext cx="123321" cy="289762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4695322" y="5822405"/>
            <a:ext cx="253418" cy="11658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 flipV="1">
            <a:off x="4948740" y="5834063"/>
            <a:ext cx="165683" cy="157162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>
            <a:off x="5114424" y="5822405"/>
            <a:ext cx="76701" cy="168820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202158" y="5822405"/>
            <a:ext cx="165683" cy="84410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5367841" y="5822405"/>
            <a:ext cx="163300" cy="84410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367841" y="5715000"/>
            <a:ext cx="163301" cy="107405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>
            <a:off x="5367841" y="5544300"/>
            <a:ext cx="118562" cy="177082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V="1">
            <a:off x="5486403" y="4622636"/>
            <a:ext cx="1008895" cy="913894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6171585" y="4839214"/>
            <a:ext cx="1007263" cy="36933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Red light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620673" y="4850297"/>
            <a:ext cx="1064202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Blue light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7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obtain a better 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effect of noise and subsurface scattering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Obtain a better result</a:t>
            </a:r>
          </a:p>
          <a:p>
            <a:pPr lvl="1"/>
            <a:r>
              <a:rPr lang="en-US" altLang="ja-JP" dirty="0" smtClean="0"/>
              <a:t>Small effect of noise and subsurface scattering</a:t>
            </a:r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 More consistent with Lambert model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545082" y="1570115"/>
            <a:ext cx="6053836" cy="1431758"/>
            <a:chOff x="669820" y="1798720"/>
            <a:chExt cx="6053836" cy="143175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669820" y="1798720"/>
              <a:ext cx="2867470" cy="1431758"/>
              <a:chOff x="669820" y="1798720"/>
              <a:chExt cx="2867470" cy="1431758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671766" y="1798720"/>
                <a:ext cx="2865524" cy="143175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Picture 3" descr="C:\Users\takatani\Dropbox\CVIM_presentation\Example_Red-plastic\color_1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2" y="2383785"/>
                <a:ext cx="661737" cy="66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63761" y="2383785"/>
                <a:ext cx="661737" cy="661737"/>
              </a:xfrm>
              <a:prstGeom prst="rect">
                <a:avLst/>
              </a:prstGeom>
              <a:solidFill>
                <a:srgbClr val="FF0000"/>
              </a:solidFill>
              <a:extLst/>
            </p:spPr>
          </p:pic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52820" y="2379304"/>
                <a:ext cx="661737" cy="661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右矢印 9"/>
              <p:cNvSpPr/>
              <p:nvPr/>
            </p:nvSpPr>
            <p:spPr>
              <a:xfrm>
                <a:off x="1556930" y="2562932"/>
                <a:ext cx="392690" cy="303442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69820" y="1798720"/>
                <a:ext cx="772969" cy="40011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Noise</a:t>
                </a:r>
                <a:endParaRPr kumimoji="1" lang="ja-JP" altLang="en-US" sz="2000" dirty="0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3858132" y="1798720"/>
              <a:ext cx="2865524" cy="1431758"/>
              <a:chOff x="3858132" y="1798720"/>
              <a:chExt cx="2865524" cy="1431758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3858132" y="1798720"/>
                <a:ext cx="2865524" cy="143175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858132" y="1798720"/>
                <a:ext cx="2416495" cy="40011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Subsurface scattering</a:t>
                </a:r>
                <a:endParaRPr kumimoji="1" lang="ja-JP" altLang="en-US" sz="2000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4538413" y="2807882"/>
                <a:ext cx="1522828" cy="3323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4538413" y="2807882"/>
                <a:ext cx="1522828" cy="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太陽 16"/>
              <p:cNvSpPr/>
              <p:nvPr/>
            </p:nvSpPr>
            <p:spPr>
              <a:xfrm>
                <a:off x="4581659" y="2249214"/>
                <a:ext cx="239066" cy="239066"/>
              </a:xfrm>
              <a:prstGeom prst="sun">
                <a:avLst/>
              </a:prstGeom>
              <a:ln w="3175"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太陽 17"/>
              <p:cNvSpPr/>
              <p:nvPr/>
            </p:nvSpPr>
            <p:spPr>
              <a:xfrm>
                <a:off x="4913047" y="2249214"/>
                <a:ext cx="239066" cy="239066"/>
              </a:xfrm>
              <a:prstGeom prst="sun">
                <a:avLst/>
              </a:prstGeom>
              <a:solidFill>
                <a:srgbClr val="FF0000"/>
              </a:solidFill>
              <a:ln w="3175"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4747839" y="2486337"/>
                <a:ext cx="201164" cy="321545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4949003" y="2811648"/>
                <a:ext cx="39237" cy="78960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4988240" y="2807882"/>
                <a:ext cx="44340" cy="82726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5030151" y="2368747"/>
                <a:ext cx="488941" cy="442901"/>
              </a:xfrm>
              <a:prstGeom prst="straightConnector1">
                <a:avLst/>
              </a:prstGeom>
              <a:ln w="19050" cap="rnd">
                <a:solidFill>
                  <a:schemeClr val="accent5"/>
                </a:solidFill>
                <a:round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>
                <a:endCxn id="15" idx="0"/>
              </p:cNvCxnSpPr>
              <p:nvPr/>
            </p:nvCxnSpPr>
            <p:spPr>
              <a:xfrm>
                <a:off x="5096718" y="2482448"/>
                <a:ext cx="203109" cy="32543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endCxn id="15" idx="0"/>
              </p:cNvCxnSpPr>
              <p:nvPr/>
            </p:nvCxnSpPr>
            <p:spPr>
              <a:xfrm flipH="1" flipV="1">
                <a:off x="5299827" y="2807882"/>
                <a:ext cx="59765" cy="140428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5359592" y="2942660"/>
                <a:ext cx="122814" cy="565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H="1" flipV="1">
                <a:off x="5482407" y="2948310"/>
                <a:ext cx="80295" cy="7616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5562702" y="2942660"/>
                <a:ext cx="37172" cy="81815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5605221" y="2942660"/>
                <a:ext cx="80295" cy="40908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>
                <a:off x="5685516" y="2942660"/>
                <a:ext cx="79140" cy="40908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5685516" y="2890608"/>
                <a:ext cx="79141" cy="5205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H="1">
                <a:off x="5685516" y="2807882"/>
                <a:ext cx="57459" cy="8581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 flipV="1">
                <a:off x="5742975" y="2361215"/>
                <a:ext cx="488941" cy="442901"/>
              </a:xfrm>
              <a:prstGeom prst="straightConnector1">
                <a:avLst/>
              </a:prstGeom>
              <a:ln w="19050" cap="rnd">
                <a:solidFill>
                  <a:srgbClr val="FF0000"/>
                </a:solidFill>
                <a:round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下矢印 37"/>
          <p:cNvSpPr/>
          <p:nvPr/>
        </p:nvSpPr>
        <p:spPr>
          <a:xfrm>
            <a:off x="4018548" y="3066801"/>
            <a:ext cx="1106905" cy="4652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26771" y="3495950"/>
            <a:ext cx="729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Observation: Not consistent with Lambert model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42379" y="5585419"/>
            <a:ext cx="7059240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close the observation is to Lambert model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76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Key idea: Check of consistency with Lambert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Rank of observation matrix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277877" y="1552055"/>
            <a:ext cx="4588245" cy="523220"/>
            <a:chOff x="1158191" y="1600184"/>
            <a:chExt cx="458824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158191" y="1600184"/>
                  <a:ext cx="13171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𝐈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𝐍𝐋</m:t>
                        </m:r>
                      </m:oMath>
                    </m:oMathPara>
                  </a14:m>
                  <a:endParaRPr kumimoji="1" lang="ja-JP" altLang="en-US" sz="2800" i="1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191" y="1600184"/>
                  <a:ext cx="131715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3672791" y="1600184"/>
                  <a:ext cx="2073645" cy="52322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800" smtClean="0">
                            <a:latin typeface="Cambria Math"/>
                          </a:rPr>
                          <m:t>rank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1" i="0" smtClean="0">
                                <a:latin typeface="Cambria Math"/>
                              </a:rPr>
                              <m:t>𝐈</m:t>
                            </m:r>
                          </m:e>
                        </m:d>
                        <m:r>
                          <a:rPr lang="en-US" altLang="ja-JP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ja-JP" altLang="en-US" sz="2800" i="1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791" y="1600184"/>
                  <a:ext cx="2073645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矢印 8"/>
            <p:cNvSpPr/>
            <p:nvPr/>
          </p:nvSpPr>
          <p:spPr>
            <a:xfrm>
              <a:off x="2767263" y="1687336"/>
              <a:ext cx="613611" cy="34891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72994"/>
              </p:ext>
            </p:extLst>
          </p:nvPr>
        </p:nvGraphicFramePr>
        <p:xfrm>
          <a:off x="1088860" y="2678690"/>
          <a:ext cx="6238373" cy="2651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9229"/>
                <a:gridCol w="2794572"/>
                <a:gridCol w="2794572"/>
              </a:tblGrid>
              <a:tr h="562275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Perfect Lambert model</a:t>
                      </a:r>
                      <a:endParaRPr kumimoji="1" lang="ja-JP" altLang="en-US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With</a:t>
                      </a:r>
                      <a:r>
                        <a:rPr kumimoji="1" lang="en-US" altLang="ja-JP" sz="1800" b="1" i="0" baseline="0" dirty="0" smtClean="0"/>
                        <a:t> noise and </a:t>
                      </a:r>
                    </a:p>
                    <a:p>
                      <a:pPr algn="ctr"/>
                      <a:r>
                        <a:rPr kumimoji="1" lang="en-US" altLang="ja-JP" sz="1800" b="1" i="0" baseline="0" dirty="0" smtClean="0"/>
                        <a:t>subsurface scattering</a:t>
                      </a:r>
                      <a:endParaRPr kumimoji="1" lang="ja-JP" altLang="en-US" sz="1800" b="1" i="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1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59.81 %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67.47</a:t>
                      </a:r>
                      <a:r>
                        <a:rPr kumimoji="1" lang="en-US" altLang="ja-JP" sz="1600" baseline="0" dirty="0" smtClean="0"/>
                        <a:t>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2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21.86 %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16.26 %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3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18.30 %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4.59 %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4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0.01 %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3.32 %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5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0.01 %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1.38 %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Total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99.99 %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93.02 %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411713" y="5434660"/>
            <a:ext cx="6320576" cy="95410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Rank of observation matrix</a:t>
            </a:r>
          </a:p>
          <a:p>
            <a:r>
              <a:rPr kumimoji="1" lang="en-US" altLang="ja-JP" sz="2800" dirty="0" smtClean="0">
                <a:sym typeface="Wingdings" panose="05000000000000000000" pitchFamily="2" charset="2"/>
              </a:rPr>
              <a:t> Key of consistency with Lambert model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2996" y="2176296"/>
            <a:ext cx="570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400" u="sng" dirty="0"/>
              <a:t>Contribution ratio</a:t>
            </a:r>
            <a:r>
              <a:rPr lang="ja-JP" altLang="en-US" sz="2400" u="sng" dirty="0"/>
              <a:t> </a:t>
            </a:r>
            <a:r>
              <a:rPr lang="en-US" altLang="ja-JP" sz="2400" u="sng" dirty="0"/>
              <a:t>of the eigenvalues by </a:t>
            </a:r>
            <a:r>
              <a:rPr lang="en-US" altLang="ja-JP" sz="2400" u="sng" dirty="0" smtClean="0"/>
              <a:t>PCA</a:t>
            </a:r>
            <a:endParaRPr kumimoji="1" lang="ja-JP" altLang="en-US" sz="2400" u="sng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982996" y="4331369"/>
            <a:ext cx="6464550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Identification of optimal wavelength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Evaluation based on matrix rank analysis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Flow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915721" y="1451630"/>
                <a:ext cx="1802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/>
                        </a:rPr>
                        <m:t>rank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1">
                              <a:latin typeface="Cambria Math"/>
                            </a:rPr>
                            <m:t>𝐈</m:t>
                          </m:r>
                        </m:e>
                      </m:d>
                      <m:r>
                        <a:rPr kumimoji="1" lang="en-US" altLang="ja-JP" sz="24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1" y="1451630"/>
                <a:ext cx="180209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186844" y="1451630"/>
                <a:ext cx="1124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  <m:t>4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/>
                          <a:sym typeface="Wingdings" pitchFamily="2" charset="2"/>
                        </a:rPr>
                        <m:t>=0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44" y="1451630"/>
                <a:ext cx="112479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>
            <a:off x="2783888" y="1556130"/>
            <a:ext cx="336885" cy="2526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915721" y="1853307"/>
                <a:ext cx="17988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/>
                        </a:rPr>
                        <m:t>rank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1">
                              <a:latin typeface="Cambria Math"/>
                            </a:rPr>
                            <m:t>𝐈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1" y="1853307"/>
                <a:ext cx="179889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186844" y="1853307"/>
                <a:ext cx="11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  <m:t>4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&gt;</m:t>
                      </m:r>
                      <m:r>
                        <a:rPr kumimoji="1" lang="en-US" altLang="ja-JP" sz="2400" i="1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44" y="1853307"/>
                <a:ext cx="112639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矢印 12"/>
          <p:cNvSpPr/>
          <p:nvPr/>
        </p:nvSpPr>
        <p:spPr>
          <a:xfrm>
            <a:off x="2783888" y="1957807"/>
            <a:ext cx="336885" cy="2526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917859" y="2270225"/>
                <a:ext cx="17988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/>
                        </a:rPr>
                        <m:t>rank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1">
                              <a:latin typeface="Cambria Math"/>
                            </a:rPr>
                            <m:t>𝐈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59" y="2270225"/>
                <a:ext cx="179889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188982" y="2270225"/>
                <a:ext cx="1153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/>
                              <a:sym typeface="Wingdings" pitchFamily="2" charset="2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a:rPr kumimoji="1" lang="en-US" altLang="ja-JP" sz="2400" i="1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982" y="2270225"/>
                <a:ext cx="1153649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>
            <a:off x="2786026" y="2374725"/>
            <a:ext cx="336885" cy="2526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342631" y="1556130"/>
            <a:ext cx="373748" cy="1071258"/>
          </a:xfrm>
          <a:prstGeom prst="rightBrace">
            <a:avLst>
              <a:gd name="adj1" fmla="val 3408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925250" y="1634175"/>
                <a:ext cx="1324722" cy="8999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50" y="1634175"/>
                <a:ext cx="1324722" cy="8999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148997" y="1241519"/>
                <a:ext cx="1056956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97" y="1241519"/>
                <a:ext cx="105695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764405" y="2210470"/>
                <a:ext cx="1826141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/>
                        </a:rPr>
                        <m:t>rank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1">
                              <a:latin typeface="Cambria Math"/>
                            </a:rPr>
                            <m:t>𝐈</m:t>
                          </m:r>
                        </m:e>
                      </m:d>
                      <m:r>
                        <a:rPr kumimoji="1" lang="en-US" altLang="ja-JP" sz="2400" i="1">
                          <a:latin typeface="Cambria Math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405" y="2210470"/>
                <a:ext cx="1826141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矢印 19"/>
          <p:cNvSpPr/>
          <p:nvPr/>
        </p:nvSpPr>
        <p:spPr>
          <a:xfrm rot="5400000">
            <a:off x="7504523" y="1799892"/>
            <a:ext cx="345904" cy="31583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589416" y="3970921"/>
            <a:ext cx="931152" cy="744241"/>
            <a:chOff x="699832" y="3572154"/>
            <a:chExt cx="931152" cy="744241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2" y="3572154"/>
              <a:ext cx="810832" cy="62539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2" y="3632314"/>
              <a:ext cx="810832" cy="62539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32" y="3691000"/>
              <a:ext cx="810832" cy="625395"/>
            </a:xfrm>
            <a:prstGeom prst="rect">
              <a:avLst/>
            </a:prstGeom>
          </p:spPr>
        </p:pic>
      </p:grpSp>
      <p:pic>
        <p:nvPicPr>
          <p:cNvPr id="37" name="図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6" y="5438374"/>
            <a:ext cx="1218032" cy="95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250464" y="6019435"/>
                <a:ext cx="4003725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Optimal wavelength 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dirty="0" smtClean="0"/>
                  <a:t> is minimum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64" y="6019435"/>
                <a:ext cx="4003725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62" t="-6349" r="-455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/>
          <p:cNvGrpSpPr/>
          <p:nvPr/>
        </p:nvGrpSpPr>
        <p:grpSpPr>
          <a:xfrm>
            <a:off x="2253310" y="3491813"/>
            <a:ext cx="1218032" cy="939468"/>
            <a:chOff x="2511757" y="3393620"/>
            <a:chExt cx="1218032" cy="939468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757" y="3393620"/>
              <a:ext cx="1218032" cy="939468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2511757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1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3521215" y="3491360"/>
            <a:ext cx="1218032" cy="939468"/>
            <a:chOff x="3779662" y="3393167"/>
            <a:chExt cx="1218032" cy="939468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662" y="3393167"/>
              <a:ext cx="1218032" cy="939468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3779662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2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4789120" y="3491360"/>
            <a:ext cx="1218032" cy="939468"/>
            <a:chOff x="5047567" y="3393167"/>
            <a:chExt cx="1218032" cy="939468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67" y="3393167"/>
              <a:ext cx="1218032" cy="939468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5047567" y="4024858"/>
              <a:ext cx="118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Wavelength 3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下矢印 52"/>
          <p:cNvSpPr/>
          <p:nvPr/>
        </p:nvSpPr>
        <p:spPr>
          <a:xfrm>
            <a:off x="852283" y="4756869"/>
            <a:ext cx="436707" cy="26506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>
            <a:off x="1640888" y="3943226"/>
            <a:ext cx="488397" cy="3756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表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647339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0.960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0.985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i="0" u="sng" dirty="0" smtClean="0"/>
                            <a:t>0.642</a:t>
                          </a:r>
                          <a:endParaRPr kumimoji="1" lang="ja-JP" altLang="en-US" sz="1800" b="1" i="0" u="sng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表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647339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18"/>
                          <a:stretch>
                            <a:fillRect l="-1786" t="-103125" r="-1100000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0.960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0.985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i="0" u="sng" dirty="0" smtClean="0"/>
                            <a:t>0.642</a:t>
                          </a:r>
                          <a:endParaRPr kumimoji="1" lang="ja-JP" altLang="en-US" sz="1800" b="1" i="0" u="sng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2241024" y="2638967"/>
                <a:ext cx="2503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dirty="0" smtClean="0"/>
                  <a:t>-</a:t>
                </a:r>
                <a:r>
                  <a:rPr kumimoji="1" lang="en-US" altLang="ja-JP" dirty="0" err="1" smtClean="0"/>
                  <a:t>th</a:t>
                </a:r>
                <a:r>
                  <a:rPr kumimoji="1" lang="en-US" altLang="ja-JP" dirty="0" smtClean="0"/>
                  <a:t> eigenvalue of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kumimoji="1" lang="en-US" altLang="ja-JP" dirty="0" smtClean="0"/>
                  <a:t>)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24" y="2638967"/>
                <a:ext cx="2503699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195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表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935435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0.840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u="sng" dirty="0" smtClean="0"/>
                            <a:t>0.831</a:t>
                          </a:r>
                          <a:endParaRPr kumimoji="1" lang="ja-JP" altLang="en-US" sz="1800" b="1" u="sng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i="0" u="none" dirty="0" smtClean="0"/>
                            <a:t>0.855</a:t>
                          </a:r>
                          <a:endParaRPr kumimoji="1" lang="ja-JP" altLang="en-US" sz="1800" b="0" i="0" u="none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表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935435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20"/>
                          <a:stretch>
                            <a:fillRect l="-1786" t="-103125" r="-1100000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 smtClean="0"/>
                            <a:t>0.840</a:t>
                          </a:r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u="sng" dirty="0" smtClean="0"/>
                            <a:t>0.831</a:t>
                          </a:r>
                          <a:endParaRPr kumimoji="1" lang="ja-JP" altLang="en-US" sz="1800" b="1" u="sng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i="0" u="none" dirty="0" smtClean="0"/>
                            <a:t>0.855</a:t>
                          </a:r>
                          <a:endParaRPr kumimoji="1" lang="ja-JP" altLang="en-US" sz="1800" b="0" i="0" u="none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59" name="図 5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3" y="5438374"/>
            <a:ext cx="1218032" cy="950393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5" y="5432978"/>
            <a:ext cx="1218032" cy="950393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>
          <a:xfrm>
            <a:off x="6529737" y="4458320"/>
            <a:ext cx="2138962" cy="163809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sp>
        <p:nvSpPr>
          <p:cNvPr id="63" name="曲折矢印 62"/>
          <p:cNvSpPr/>
          <p:nvPr/>
        </p:nvSpPr>
        <p:spPr>
          <a:xfrm flipV="1">
            <a:off x="5303044" y="4461857"/>
            <a:ext cx="1166533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4" name="曲折矢印 63"/>
          <p:cNvSpPr/>
          <p:nvPr/>
        </p:nvSpPr>
        <p:spPr>
          <a:xfrm flipV="1">
            <a:off x="4038600" y="4461854"/>
            <a:ext cx="2426216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曲折矢印 64"/>
          <p:cNvSpPr/>
          <p:nvPr/>
        </p:nvSpPr>
        <p:spPr>
          <a:xfrm flipV="1">
            <a:off x="2764632" y="4458320"/>
            <a:ext cx="3702566" cy="560079"/>
          </a:xfrm>
          <a:prstGeom prst="bentArrow">
            <a:avLst>
              <a:gd name="adj1" fmla="val 33911"/>
              <a:gd name="adj2" fmla="val 34354"/>
              <a:gd name="adj3" fmla="val 40023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表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198236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u="sng" dirty="0" smtClean="0"/>
                            <a:t>0.687</a:t>
                          </a:r>
                          <a:endParaRPr kumimoji="1" lang="ja-JP" altLang="en-US" sz="1800" b="1" u="sng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u="none" dirty="0" smtClean="0"/>
                            <a:t>0.852</a:t>
                          </a:r>
                          <a:endParaRPr kumimoji="1" lang="ja-JP" altLang="en-US" sz="1800" b="0" u="non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i="0" u="none" dirty="0" smtClean="0"/>
                            <a:t>0.968</a:t>
                          </a:r>
                          <a:endParaRPr kumimoji="1" lang="ja-JP" altLang="en-US" sz="1800" b="0" i="0" u="none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表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198236"/>
                  </p:ext>
                </p:extLst>
              </p:nvPr>
            </p:nvGraphicFramePr>
            <p:xfrm>
              <a:off x="2250462" y="5160330"/>
              <a:ext cx="4069420" cy="78043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8989"/>
                    <a:gridCol w="1243477"/>
                    <a:gridCol w="1243477"/>
                    <a:gridCol w="1243477"/>
                  </a:tblGrid>
                  <a:tr h="39021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</a:t>
                          </a:r>
                          <a:r>
                            <a:rPr kumimoji="1" lang="en-US" altLang="ja-JP" sz="1400" b="0" baseline="0" dirty="0" smtClean="0"/>
                            <a:t> 1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2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0" dirty="0" smtClean="0"/>
                            <a:t>Wavelength 3</a:t>
                          </a:r>
                          <a:endParaRPr kumimoji="1" lang="ja-JP" altLang="en-US" sz="1400" b="0" dirty="0"/>
                        </a:p>
                      </a:txBody>
                      <a:tcPr anchor="ctr"/>
                    </a:tc>
                  </a:tr>
                  <a:tr h="39021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24"/>
                          <a:stretch>
                            <a:fillRect l="-1786" t="-103125" r="-1100000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u="sng" dirty="0" smtClean="0"/>
                            <a:t>0.687</a:t>
                          </a:r>
                          <a:endParaRPr kumimoji="1" lang="ja-JP" altLang="en-US" sz="1800" b="1" u="sng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u="none" dirty="0" smtClean="0"/>
                            <a:t>0.852</a:t>
                          </a:r>
                          <a:endParaRPr kumimoji="1" lang="ja-JP" altLang="en-US" sz="1800" b="0" u="non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i="0" u="none" dirty="0" smtClean="0"/>
                            <a:t>0.968</a:t>
                          </a:r>
                          <a:endParaRPr kumimoji="1" lang="ja-JP" altLang="en-US" sz="1800" b="0" i="0" u="none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7" name="図 6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3" y="5441072"/>
            <a:ext cx="1218032" cy="950393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7" y="4458320"/>
            <a:ext cx="2123810" cy="1638095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9416" y="3603063"/>
            <a:ext cx="9624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9416" y="5063646"/>
            <a:ext cx="14904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Segmentation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253310" y="3122028"/>
            <a:ext cx="427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Compute a normal map at each wavelength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29737" y="3815527"/>
            <a:ext cx="236712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Merge normal maps </a:t>
            </a:r>
          </a:p>
          <a:p>
            <a:r>
              <a:rPr kumimoji="1" lang="en-US" altLang="ja-JP" dirty="0" smtClean="0"/>
              <a:t>at optimal wavelengths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7177200" y="3714059"/>
            <a:ext cx="1726167" cy="27757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on simulation images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Rendered forty images of an egg-shaped object</a:t>
            </a:r>
          </a:p>
          <a:p>
            <a:pPr lvl="1"/>
            <a:r>
              <a:rPr lang="en-US" altLang="ja-JP" dirty="0" smtClean="0"/>
              <a:t>MERL BRDF: Blue-acrylic, Green-plastic, Light-brown-fabric, Orange-paint, Purple-paint, Red-phenolic, Yellow-matte-plastic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52DE-FABC-4544-B045-DDEA6E0322AE}" type="datetime1">
              <a:rPr lang="en-US" altLang="ja-JP" smtClean="0"/>
              <a:t>6/2/2013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Conference on Machine Vision Applications 2013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" y="2296594"/>
            <a:ext cx="1440000" cy="11106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4" y="2292960"/>
            <a:ext cx="1440000" cy="11106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93" y="2292960"/>
            <a:ext cx="1440000" cy="11235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36" y="2292960"/>
            <a:ext cx="1440000" cy="111067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" y="4113129"/>
            <a:ext cx="1440000" cy="111067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7" y="4113129"/>
            <a:ext cx="1440000" cy="11106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59" y="4113129"/>
            <a:ext cx="1440000" cy="111067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61" y="4113129"/>
            <a:ext cx="1440000" cy="111067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63" y="4113129"/>
            <a:ext cx="1440000" cy="11106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7" y="5275652"/>
            <a:ext cx="1440000" cy="111067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" y="5275652"/>
            <a:ext cx="1440000" cy="111067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59" y="5275652"/>
            <a:ext cx="1440000" cy="111067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61" y="5275652"/>
            <a:ext cx="1440000" cy="111067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63" y="5275652"/>
            <a:ext cx="1440000" cy="111067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96739" y="3403632"/>
            <a:ext cx="1376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Rendered image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00700" y="3400919"/>
            <a:ext cx="1149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Ground truth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67743" y="3397397"/>
            <a:ext cx="120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Segmentation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97516" y="3406282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Optimal wavelengths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5355" y="3774831"/>
            <a:ext cx="1080809" cy="30777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Red channel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24669" y="3780797"/>
            <a:ext cx="124989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Green channel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81604" y="3784782"/>
            <a:ext cx="1125629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Blue channel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45961" y="3784781"/>
            <a:ext cx="88306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Grayscale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03504" y="3784782"/>
            <a:ext cx="52783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Ours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3968" y="4529964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Normal map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-234944" y="5599098"/>
            <a:ext cx="125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Angular error</a:t>
            </a:r>
          </a:p>
          <a:p>
            <a:r>
              <a:rPr kumimoji="1" lang="en-US" altLang="ja-JP" sz="1200" dirty="0" smtClean="0"/>
              <a:t>(Avg. / Var. [</a:t>
            </a:r>
            <a:r>
              <a:rPr kumimoji="1" lang="en-US" altLang="ja-JP" sz="1200" dirty="0" err="1" smtClean="0"/>
              <a:t>deg</a:t>
            </a:r>
            <a:r>
              <a:rPr kumimoji="1" lang="en-US" altLang="ja-JP" sz="1200" dirty="0" smtClean="0"/>
              <a:t>])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67793" y="60169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5.88 / 0.73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07591" y="60169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4.16 / 0.49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10975" y="601699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10.40 / 1.51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88197" y="60169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4.29 / 0.37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18555" y="5986212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3.14 / 0.16</a:t>
            </a:r>
            <a:endParaRPr kumimoji="1" lang="ja-JP" altLang="en-US" sz="2000" b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1007</Words>
  <Application>Microsoft Office PowerPoint</Application>
  <PresentationFormat>画面に合わせる (4:3)</PresentationFormat>
  <Paragraphs>337</Paragraphs>
  <Slides>16</Slides>
  <Notes>15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Enhanced Photometric Stereo with Multispectral Images</vt:lpstr>
      <vt:lpstr>Introduction</vt:lpstr>
      <vt:lpstr>Question</vt:lpstr>
      <vt:lpstr>Purpose</vt:lpstr>
      <vt:lpstr>Causes why accuracy varies with wavelength</vt:lpstr>
      <vt:lpstr>How to obtain a better result</vt:lpstr>
      <vt:lpstr>Key idea: Check of consistency with Lambert model</vt:lpstr>
      <vt:lpstr>Identification of optimal wavelength</vt:lpstr>
      <vt:lpstr>Experiment on simulation images</vt:lpstr>
      <vt:lpstr>Discussion for experiment on simulation images</vt:lpstr>
      <vt:lpstr>Experiment on real images</vt:lpstr>
      <vt:lpstr>Result by our method</vt:lpstr>
      <vt:lpstr>Results by different wavelengths</vt:lpstr>
      <vt:lpstr>Conclusion</vt:lpstr>
      <vt:lpstr>Thank you for your listening</vt:lpstr>
      <vt:lpstr>Light source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Photometric Stereo with Multispectral Images</dc:title>
  <dc:creator>Tsuyoshi Takatani</dc:creator>
  <cp:lastModifiedBy>User</cp:lastModifiedBy>
  <cp:revision>964</cp:revision>
  <dcterms:created xsi:type="dcterms:W3CDTF">2013-05-15T12:25:27Z</dcterms:created>
  <dcterms:modified xsi:type="dcterms:W3CDTF">2013-06-01T15:51:30Z</dcterms:modified>
</cp:coreProperties>
</file>